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Lst>
  <p:sldSz cy="3981450" cx="7620000"/>
  <p:notesSz cx="6858000" cy="9144000"/>
  <p:embeddedFontLst>
    <p:embeddedFont>
      <p:font typeface="Open Sans"/>
      <p:regular r:id="rId59"/>
      <p:bold r:id="rId60"/>
      <p:italic r:id="rId61"/>
      <p:boldItalic r:id="rId6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http://customooxmlschemas.google.com/">
      <go:slidesCustomData xmlns:go="http://customooxmlschemas.google.com/" r:id="rId63" roundtripDataSignature="AMtx7mg25GCgP6BR76CqC+vsBgWRa6kIk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OpenSans-boldItalic.fntdata"/><Relationship Id="rId61" Type="http://schemas.openxmlformats.org/officeDocument/2006/relationships/font" Target="fonts/OpenSans-italic.fntdata"/><Relationship Id="rId20" Type="http://schemas.openxmlformats.org/officeDocument/2006/relationships/slide" Target="slides/slide15.xml"/><Relationship Id="rId63" Type="http://customschemas.google.com/relationships/presentationmetadata" Target="meta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bold.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regular.fntdata"/><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 name="Google Shape;4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1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1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9" name="Google Shape;16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4" name="Google Shape;204;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5" name="Google Shape;215;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6" name="Google Shape;226;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7" name="Google Shape;23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2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2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0" name="Google Shape;270;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2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1" name="Google Shape;281;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2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Google Shape;292;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2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3" name="Google Shape;303;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25: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4" name="Google Shape;314;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2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5" name="Google Shape;325;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2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6" name="Google Shape;336;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2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7" name="Google Shape;347;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2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8" name="Google Shape;358;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3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9" name="Google Shape;369;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p3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0" name="Google Shape;380;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p3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1" name="Google Shape;391;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p3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2" name="Google Shape;402;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p3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3" name="Google Shape;413;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p3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4" name="Google Shape;424;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p3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5" name="Google Shape;435;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p3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6" name="Google Shape;446;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p3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7" name="Google Shape;457;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3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8" name="Google Shape;468;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 name="Google Shape;8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p4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9" name="Google Shape;479;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p4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0" name="Google Shape;490;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4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1" name="Google Shape;501;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p43: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2" name="Google Shape;512;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p44: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3" name="Google Shape;523;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p4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4" name="Google Shape;534;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p4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5" name="Google Shape;545;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p4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6" name="Google Shape;556;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p4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7" name="Google Shape;567;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 name="Shape 576"/>
        <p:cNvGrpSpPr/>
        <p:nvPr/>
      </p:nvGrpSpPr>
      <p:grpSpPr>
        <a:xfrm>
          <a:off x="0" y="0"/>
          <a:ext cx="0" cy="0"/>
          <a:chOff x="0" y="0"/>
          <a:chExt cx="0" cy="0"/>
        </a:xfrm>
      </p:grpSpPr>
      <p:sp>
        <p:nvSpPr>
          <p:cNvPr id="577" name="Google Shape;577;p4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8" name="Google Shape;578;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5: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 name="Google Shape;9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p50: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9" name="Google Shape;589;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 name="Shape 598"/>
        <p:cNvGrpSpPr/>
        <p:nvPr/>
      </p:nvGrpSpPr>
      <p:grpSpPr>
        <a:xfrm>
          <a:off x="0" y="0"/>
          <a:ext cx="0" cy="0"/>
          <a:chOff x="0" y="0"/>
          <a:chExt cx="0" cy="0"/>
        </a:xfrm>
      </p:grpSpPr>
      <p:sp>
        <p:nvSpPr>
          <p:cNvPr id="599" name="Google Shape;599;p51: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0" name="Google Shape;600;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p52: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1" name="Google Shape;611;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p53:notes"/>
          <p:cNvSpPr/>
          <p:nvPr>
            <p:ph idx="2" type="sldImg"/>
          </p:nvPr>
        </p:nvSpPr>
        <p:spPr>
          <a:xfrm>
            <a:off x="147638"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2" name="Google Shape;622;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6: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7: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8: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0" name="Google Shape;12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9:notes"/>
          <p:cNvSpPr/>
          <p:nvPr>
            <p:ph idx="2" type="sldImg"/>
          </p:nvPr>
        </p:nvSpPr>
        <p:spPr>
          <a:xfrm>
            <a:off x="147638" y="685800"/>
            <a:ext cx="65627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5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5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5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3" name="Shape 13"/>
        <p:cNvGrpSpPr/>
        <p:nvPr/>
      </p:nvGrpSpPr>
      <p:grpSpPr>
        <a:xfrm>
          <a:off x="0" y="0"/>
          <a:ext cx="0" cy="0"/>
          <a:chOff x="0" y="0"/>
          <a:chExt cx="0" cy="0"/>
        </a:xfrm>
      </p:grpSpPr>
      <p:sp>
        <p:nvSpPr>
          <p:cNvPr id="14" name="Google Shape;14;p56"/>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5" name="Google Shape;15;p56"/>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16" name="Google Shape;16;p56"/>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17" name="Google Shape;17;p5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8" name="Shape 18"/>
        <p:cNvGrpSpPr/>
        <p:nvPr/>
      </p:nvGrpSpPr>
      <p:grpSpPr>
        <a:xfrm>
          <a:off x="0" y="0"/>
          <a:ext cx="0" cy="0"/>
          <a:chOff x="0" y="0"/>
          <a:chExt cx="0" cy="0"/>
        </a:xfrm>
      </p:grpSpPr>
      <p:sp>
        <p:nvSpPr>
          <p:cNvPr id="19" name="Google Shape;19;p5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0" name="Google Shape;20;p5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1" name="Shape 21"/>
        <p:cNvGrpSpPr/>
        <p:nvPr/>
      </p:nvGrpSpPr>
      <p:grpSpPr>
        <a:xfrm>
          <a:off x="0" y="0"/>
          <a:ext cx="0" cy="0"/>
          <a:chOff x="0" y="0"/>
          <a:chExt cx="0" cy="0"/>
        </a:xfrm>
      </p:grpSpPr>
      <p:sp>
        <p:nvSpPr>
          <p:cNvPr id="22" name="Google Shape;22;p58"/>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23" name="Google Shape;23;p58"/>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5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5" name="Shape 25"/>
        <p:cNvGrpSpPr/>
        <p:nvPr/>
      </p:nvGrpSpPr>
      <p:grpSpPr>
        <a:xfrm>
          <a:off x="0" y="0"/>
          <a:ext cx="0" cy="0"/>
          <a:chOff x="0" y="0"/>
          <a:chExt cx="0" cy="0"/>
        </a:xfrm>
      </p:grpSpPr>
      <p:sp>
        <p:nvSpPr>
          <p:cNvPr id="26" name="Google Shape;26;p59"/>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27" name="Google Shape;27;p5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8" name="Shape 28"/>
        <p:cNvGrpSpPr/>
        <p:nvPr/>
      </p:nvGrpSpPr>
      <p:grpSpPr>
        <a:xfrm>
          <a:off x="0" y="0"/>
          <a:ext cx="0" cy="0"/>
          <a:chOff x="0" y="0"/>
          <a:chExt cx="0" cy="0"/>
        </a:xfrm>
      </p:grpSpPr>
      <p:sp>
        <p:nvSpPr>
          <p:cNvPr id="29" name="Google Shape;29;p60"/>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 name="Google Shape;30;p60"/>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1" name="Google Shape;31;p60"/>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2" name="Google Shape;32;p60"/>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33" name="Google Shape;33;p6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4" name="Shape 34"/>
        <p:cNvGrpSpPr/>
        <p:nvPr/>
      </p:nvGrpSpPr>
      <p:grpSpPr>
        <a:xfrm>
          <a:off x="0" y="0"/>
          <a:ext cx="0" cy="0"/>
          <a:chOff x="0" y="0"/>
          <a:chExt cx="0" cy="0"/>
        </a:xfrm>
      </p:grpSpPr>
      <p:sp>
        <p:nvSpPr>
          <p:cNvPr id="35" name="Google Shape;35;p61"/>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36" name="Google Shape;36;p6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62"/>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39" name="Google Shape;39;p62"/>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0" name="Google Shape;40;p6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1" name="Shape 41"/>
        <p:cNvGrpSpPr/>
        <p:nvPr/>
      </p:nvGrpSpPr>
      <p:grpSpPr>
        <a:xfrm>
          <a:off x="0" y="0"/>
          <a:ext cx="0" cy="0"/>
          <a:chOff x="0" y="0"/>
          <a:chExt cx="0" cy="0"/>
        </a:xfrm>
      </p:grpSpPr>
      <p:sp>
        <p:nvSpPr>
          <p:cNvPr id="42" name="Google Shape;42;p6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5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5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4.png"/><Relationship Id="rId6"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tinyurl.com/openedrec" TargetMode="External"/><Relationship Id="rId4" Type="http://schemas.openxmlformats.org/officeDocument/2006/relationships/image" Target="../media/image3.png"/><Relationship Id="rId5"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record/5906818"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sdgs.un.org/goals/goal4" TargetMode="Externa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zenodo.org/record/5906818"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3.png"/><Relationship Id="rId4" Type="http://schemas.openxmlformats.org/officeDocument/2006/relationships/image" Target="../media/image2.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8.png"/><Relationship Id="rId6" Type="http://schemas.openxmlformats.org/officeDocument/2006/relationships/image" Target="../media/image7.png"/><Relationship Id="rId7" Type="http://schemas.openxmlformats.org/officeDocument/2006/relationships/hyperlink" Target="https://zenodo.org/record/5906818" TargetMode="External"/><Relationship Id="rId8" Type="http://schemas.openxmlformats.org/officeDocument/2006/relationships/hyperlink" Target="https://sparceurope.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46" name="Shape 46"/>
        <p:cNvGrpSpPr/>
        <p:nvPr/>
      </p:nvGrpSpPr>
      <p:grpSpPr>
        <a:xfrm>
          <a:off x="0" y="0"/>
          <a:ext cx="0" cy="0"/>
          <a:chOff x="0" y="0"/>
          <a:chExt cx="0" cy="0"/>
        </a:xfrm>
      </p:grpSpPr>
      <p:sp>
        <p:nvSpPr>
          <p:cNvPr id="47" name="Google Shape;47;p1"/>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AN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48" name="Google Shape;48;p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49" name="Google Shape;49;p1"/>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50" name="Google Shape;50;p1"/>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51" name="Google Shape;51;p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 name="Google Shape;52;p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53" name="Google Shape;53;p1"/>
          <p:cNvSpPr txBox="1"/>
          <p:nvPr/>
        </p:nvSpPr>
        <p:spPr>
          <a:xfrm>
            <a:off x="322900" y="2433300"/>
            <a:ext cx="6988500" cy="7968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3700"/>
              <a:buFont typeface="Arial"/>
              <a:buNone/>
            </a:pPr>
            <a:r>
              <a:rPr b="1" i="0" lang="en-GB" sz="2100" u="none" cap="none" strike="noStrike">
                <a:solidFill>
                  <a:srgbClr val="004993"/>
                </a:solidFill>
                <a:latin typeface="Open Sans"/>
                <a:ea typeface="Open Sans"/>
                <a:cs typeface="Open Sans"/>
                <a:sym typeface="Open Sans"/>
              </a:rPr>
              <a:t>Use our templates to advocate </a:t>
            </a:r>
            <a:endParaRPr b="1" i="0" sz="21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3700"/>
              <a:buFont typeface="Arial"/>
              <a:buNone/>
            </a:pPr>
            <a:r>
              <a:rPr b="1" i="0" lang="en-GB" sz="2100" u="none" cap="none" strike="noStrike">
                <a:solidFill>
                  <a:srgbClr val="004993"/>
                </a:solidFill>
                <a:latin typeface="Open Sans"/>
                <a:ea typeface="Open Sans"/>
                <a:cs typeface="Open Sans"/>
                <a:sym typeface="Open Sans"/>
              </a:rPr>
              <a:t>for Open Education</a:t>
            </a:r>
            <a:endParaRPr b="1" i="0" sz="2100" u="none" cap="none" strike="noStrike">
              <a:solidFill>
                <a:srgbClr val="004993"/>
              </a:solidFill>
              <a:latin typeface="Open Sans"/>
              <a:ea typeface="Open Sans"/>
              <a:cs typeface="Open Sans"/>
              <a:sym typeface="Open Sans"/>
            </a:endParaRPr>
          </a:p>
        </p:txBody>
      </p:sp>
      <p:pic>
        <p:nvPicPr>
          <p:cNvPr id="54" name="Google Shape;54;p1"/>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55" name="Google Shape;55;p1"/>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4" name="Shape 144"/>
        <p:cNvGrpSpPr/>
        <p:nvPr/>
      </p:nvGrpSpPr>
      <p:grpSpPr>
        <a:xfrm>
          <a:off x="0" y="0"/>
          <a:ext cx="0" cy="0"/>
          <a:chOff x="0" y="0"/>
          <a:chExt cx="0" cy="0"/>
        </a:xfrm>
      </p:grpSpPr>
      <p:sp>
        <p:nvSpPr>
          <p:cNvPr id="145" name="Google Shape;145;p10"/>
          <p:cNvSpPr txBox="1"/>
          <p:nvPr/>
        </p:nvSpPr>
        <p:spPr>
          <a:xfrm>
            <a:off x="1907850" y="318675"/>
            <a:ext cx="5150100" cy="1011977"/>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4993"/>
                </a:solidFill>
                <a:latin typeface="Open Sans"/>
                <a:ea typeface="Open Sans"/>
                <a:cs typeface="Open Sans"/>
                <a:sym typeface="Open Sans"/>
              </a:rPr>
              <a:t>Atvērtās izglītības resursiem (AIR) jābūt:</a:t>
            </a:r>
            <a:endParaRPr b="0" i="0" sz="1400" u="none" cap="none" strike="noStrike">
              <a:solidFill>
                <a:srgbClr val="000000"/>
              </a:solidFill>
              <a:latin typeface="Arial"/>
              <a:ea typeface="Arial"/>
              <a:cs typeface="Arial"/>
              <a:sym typeface="Arial"/>
            </a:endParaRPr>
          </a:p>
        </p:txBody>
      </p:sp>
      <p:sp>
        <p:nvSpPr>
          <p:cNvPr id="146" name="Google Shape;146;p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7" name="Google Shape;147;p10"/>
          <p:cNvSpPr txBox="1"/>
          <p:nvPr/>
        </p:nvSpPr>
        <p:spPr>
          <a:xfrm>
            <a:off x="1907850" y="1512150"/>
            <a:ext cx="4972800" cy="133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400"/>
              <a:buFont typeface="Arial"/>
              <a:buNone/>
            </a:pPr>
            <a:r>
              <a:rPr b="0" i="0" lang="en-GB" sz="1600" u="none" cap="none" strike="noStrike">
                <a:solidFill>
                  <a:srgbClr val="004993"/>
                </a:solidFill>
                <a:latin typeface="Open Sans"/>
                <a:ea typeface="Open Sans"/>
                <a:cs typeface="Open Sans"/>
                <a:sym typeface="Open Sans"/>
              </a:rPr>
              <a:t>"accessible anytime and anywhere for everyone, including individuals with disabilities and individuals coming from marginalized or disadvantaged groups."</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sp>
        <p:nvSpPr>
          <p:cNvPr id="148" name="Google Shape;148;p10"/>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GB"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49" name="Google Shape;149;p10"/>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3"/>
              </a:rPr>
              <a:t>https://tinyurl.com/openedrec</a:t>
            </a:r>
            <a:r>
              <a:rPr b="0" i="0" lang="en-GB"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pic>
        <p:nvPicPr>
          <p:cNvPr id="150" name="Google Shape;150;p10"/>
          <p:cNvPicPr preferRelativeResize="0"/>
          <p:nvPr/>
        </p:nvPicPr>
        <p:blipFill rotWithShape="1">
          <a:blip r:embed="rId4">
            <a:alphaModFix/>
          </a:blip>
          <a:srcRect b="0" l="0" r="0" t="0"/>
          <a:stretch/>
        </p:blipFill>
        <p:spPr>
          <a:xfrm>
            <a:off x="257506" y="267025"/>
            <a:ext cx="1341996" cy="1018801"/>
          </a:xfrm>
          <a:prstGeom prst="rect">
            <a:avLst/>
          </a:prstGeom>
          <a:noFill/>
          <a:ln>
            <a:noFill/>
          </a:ln>
        </p:spPr>
      </p:pic>
      <p:sp>
        <p:nvSpPr>
          <p:cNvPr id="151" name="Google Shape;151;p10"/>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52" name="Google Shape;152;p1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53" name="Google Shape;153;p10"/>
          <p:cNvPicPr preferRelativeResize="0"/>
          <p:nvPr/>
        </p:nvPicPr>
        <p:blipFill rotWithShape="1">
          <a:blip r:embed="rId5">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7" name="Shape 157"/>
        <p:cNvGrpSpPr/>
        <p:nvPr/>
      </p:nvGrpSpPr>
      <p:grpSpPr>
        <a:xfrm>
          <a:off x="0" y="0"/>
          <a:ext cx="0" cy="0"/>
          <a:chOff x="0" y="0"/>
          <a:chExt cx="0" cy="0"/>
        </a:xfrm>
      </p:grpSpPr>
      <p:sp>
        <p:nvSpPr>
          <p:cNvPr id="158" name="Google Shape;158;p11"/>
          <p:cNvSpPr txBox="1"/>
          <p:nvPr/>
        </p:nvSpPr>
        <p:spPr>
          <a:xfrm>
            <a:off x="1907850" y="270325"/>
            <a:ext cx="4423200" cy="10122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4993"/>
                </a:solidFill>
                <a:latin typeface="Open Sans"/>
                <a:ea typeface="Open Sans"/>
                <a:cs typeface="Open Sans"/>
                <a:sym typeface="Open Sans"/>
              </a:rPr>
              <a:t>Atvērtās izglītības resursi (AIR) var:</a:t>
            </a:r>
            <a:endParaRPr b="0" i="0" sz="1400" u="none" cap="none" strike="noStrike">
              <a:solidFill>
                <a:srgbClr val="000000"/>
              </a:solidFill>
              <a:latin typeface="Arial"/>
              <a:ea typeface="Arial"/>
              <a:cs typeface="Arial"/>
              <a:sym typeface="Arial"/>
            </a:endParaRPr>
          </a:p>
        </p:txBody>
      </p:sp>
      <p:sp>
        <p:nvSpPr>
          <p:cNvPr id="159" name="Google Shape;159;p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0" name="Google Shape;160;p11"/>
          <p:cNvSpPr txBox="1"/>
          <p:nvPr/>
        </p:nvSpPr>
        <p:spPr>
          <a:xfrm>
            <a:off x="1908000" y="1485823"/>
            <a:ext cx="4743300" cy="14985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300"/>
              <a:buFont typeface="Arial"/>
              <a:buNone/>
            </a:pPr>
            <a:r>
              <a:rPr b="0" i="0" lang="en-GB" sz="1600" u="none" cap="none" strike="noStrike">
                <a:solidFill>
                  <a:srgbClr val="004993"/>
                </a:solidFill>
                <a:latin typeface="Open Sans"/>
                <a:ea typeface="Open Sans"/>
                <a:cs typeface="Open Sans"/>
                <a:sym typeface="Open Sans"/>
              </a:rPr>
              <a:t>"help meet the needs of individual learners and effectively promote gender equality and incentivize innovative pedagogical, didactical and methodological approaches."</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pic>
        <p:nvPicPr>
          <p:cNvPr id="161" name="Google Shape;161;p11"/>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62" name="Google Shape;162;p11"/>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63" name="Google Shape;163;p1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64" name="Google Shape;164;p11"/>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65" name="Google Shape;165;p11"/>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GB"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66" name="Google Shape;166;p11"/>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0" name="Shape 170"/>
        <p:cNvGrpSpPr/>
        <p:nvPr/>
      </p:nvGrpSpPr>
      <p:grpSpPr>
        <a:xfrm>
          <a:off x="0" y="0"/>
          <a:ext cx="0" cy="0"/>
          <a:chOff x="0" y="0"/>
          <a:chExt cx="0" cy="0"/>
        </a:xfrm>
      </p:grpSpPr>
      <p:sp>
        <p:nvSpPr>
          <p:cNvPr id="171" name="Google Shape;171;p12"/>
          <p:cNvSpPr txBox="1"/>
          <p:nvPr/>
        </p:nvSpPr>
        <p:spPr>
          <a:xfrm>
            <a:off x="1907850" y="52555"/>
            <a:ext cx="5462100" cy="1320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800"/>
              <a:buFont typeface="Arial"/>
              <a:buNone/>
            </a:pPr>
            <a:r>
              <a:rPr b="1" i="0" lang="en-GB" sz="1900" u="none" cap="none" strike="noStrike">
                <a:solidFill>
                  <a:srgbClr val="004993"/>
                </a:solidFill>
                <a:latin typeface="Open Sans"/>
                <a:ea typeface="Open Sans"/>
                <a:cs typeface="Open Sans"/>
                <a:sym typeface="Open Sans"/>
              </a:rPr>
              <a:t>Atvērtās izglītības =</a:t>
            </a:r>
            <a:r>
              <a:rPr b="0" i="0" lang="en-GB" sz="1100" u="none" cap="none" strike="noStrike">
                <a:solidFill>
                  <a:schemeClr val="dk1"/>
                </a:solidFill>
                <a:highlight>
                  <a:srgbClr val="FFFFFF"/>
                </a:highlight>
                <a:latin typeface="Arial"/>
                <a:ea typeface="Arial"/>
                <a:cs typeface="Arial"/>
                <a:sym typeface="Arial"/>
              </a:rPr>
              <a:t> </a:t>
            </a:r>
            <a:r>
              <a:rPr b="1" i="0" lang="en-GB" sz="1900" u="none" cap="none" strike="noStrike">
                <a:solidFill>
                  <a:srgbClr val="004993"/>
                </a:solidFill>
                <a:latin typeface="Open Sans"/>
                <a:ea typeface="Open Sans"/>
                <a:cs typeface="Open Sans"/>
                <a:sym typeface="Open Sans"/>
              </a:rPr>
              <a:t>OER </a:t>
            </a:r>
            <a:r>
              <a:rPr b="1" i="0" lang="en-GB" sz="1900" u="none" cap="none" strike="noStrike">
                <a:solidFill>
                  <a:srgbClr val="45BEDF"/>
                </a:solidFill>
                <a:latin typeface="Open Sans"/>
                <a:ea typeface="Open Sans"/>
                <a:cs typeface="Open Sans"/>
                <a:sym typeface="Open Sans"/>
              </a:rPr>
              <a:t>+</a:t>
            </a:r>
            <a:r>
              <a:rPr b="1" i="0" lang="en-GB" sz="1900" u="none" cap="none" strike="noStrike">
                <a:solidFill>
                  <a:srgbClr val="004993"/>
                </a:solidFill>
                <a:latin typeface="Open Sans"/>
                <a:ea typeface="Open Sans"/>
                <a:cs typeface="Open Sans"/>
                <a:sym typeface="Open Sans"/>
              </a:rPr>
              <a:t> atbilstoša pedagoģiskā metodoloģija </a:t>
            </a:r>
            <a:r>
              <a:rPr b="1" i="0" lang="en-GB" sz="1900" u="none" cap="none" strike="noStrike">
                <a:solidFill>
                  <a:srgbClr val="45BEDF"/>
                </a:solidFill>
                <a:latin typeface="Open Sans"/>
                <a:ea typeface="Open Sans"/>
                <a:cs typeface="Open Sans"/>
                <a:sym typeface="Open Sans"/>
              </a:rPr>
              <a:t>+</a:t>
            </a:r>
            <a:r>
              <a:rPr b="1" i="0" lang="en-GB" sz="1900" u="none" cap="none" strike="noStrike">
                <a:solidFill>
                  <a:srgbClr val="004993"/>
                </a:solidFill>
                <a:latin typeface="Open Sans"/>
                <a:ea typeface="Open Sans"/>
                <a:cs typeface="Open Sans"/>
                <a:sym typeface="Open Sans"/>
              </a:rPr>
              <a:t> labi izstrādāti mācību mērķi </a:t>
            </a:r>
            <a:r>
              <a:rPr b="1" i="0" lang="en-GB" sz="1900" u="none" cap="none" strike="noStrike">
                <a:solidFill>
                  <a:srgbClr val="45BEDF"/>
                </a:solidFill>
                <a:latin typeface="Open Sans"/>
                <a:ea typeface="Open Sans"/>
                <a:cs typeface="Open Sans"/>
                <a:sym typeface="Open Sans"/>
              </a:rPr>
              <a:t>+</a:t>
            </a:r>
            <a:r>
              <a:rPr b="1" i="0" lang="en-GB" sz="1900" u="none" cap="none" strike="noStrike">
                <a:solidFill>
                  <a:srgbClr val="004993"/>
                </a:solidFill>
                <a:latin typeface="Open Sans"/>
                <a:ea typeface="Open Sans"/>
                <a:cs typeface="Open Sans"/>
                <a:sym typeface="Open Sans"/>
              </a:rPr>
              <a:t> mācīšanās aktivitāšu dažādība </a:t>
            </a:r>
            <a:r>
              <a:rPr b="1" i="0" lang="en-GB" sz="1900" u="none" cap="none" strike="noStrike">
                <a:solidFill>
                  <a:srgbClr val="45BEDF"/>
                </a:solidFill>
                <a:latin typeface="Open Sans"/>
                <a:ea typeface="Open Sans"/>
                <a:cs typeface="Open Sans"/>
                <a:sym typeface="Open Sans"/>
              </a:rPr>
              <a:t>=</a:t>
            </a:r>
            <a:endParaRPr b="0" i="0" sz="1500" u="none" cap="none" strike="noStrike">
              <a:solidFill>
                <a:srgbClr val="000000"/>
              </a:solidFill>
              <a:latin typeface="Arial"/>
              <a:ea typeface="Arial"/>
              <a:cs typeface="Arial"/>
              <a:sym typeface="Arial"/>
            </a:endParaRPr>
          </a:p>
        </p:txBody>
      </p:sp>
      <p:sp>
        <p:nvSpPr>
          <p:cNvPr id="172" name="Google Shape;172;p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73" name="Google Shape;173;p12"/>
          <p:cNvSpPr txBox="1"/>
          <p:nvPr/>
        </p:nvSpPr>
        <p:spPr>
          <a:xfrm>
            <a:off x="1908000" y="1383150"/>
            <a:ext cx="5359800" cy="14433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200"/>
              <a:buFont typeface="Arial"/>
              <a:buNone/>
            </a:pPr>
            <a:r>
              <a:rPr b="0" i="0" lang="en-GB" sz="1500" u="none" cap="none" strike="noStrike">
                <a:solidFill>
                  <a:srgbClr val="004993"/>
                </a:solidFill>
                <a:latin typeface="Open Sans"/>
                <a:ea typeface="Open Sans"/>
                <a:cs typeface="Open Sans"/>
                <a:sym typeface="Open Sans"/>
              </a:rPr>
              <a:t>"a broader range of innovative pedagogical options to engage both educators and learners to become more active participants in educational processes and creators of content as members of diverse and inclusive knowledge societies."</a:t>
            </a:r>
            <a:endParaRPr b="0" i="0" sz="1400" u="none" cap="none" strike="noStrike">
              <a:solidFill>
                <a:srgbClr val="000000"/>
              </a:solidFill>
              <a:latin typeface="Arial"/>
              <a:ea typeface="Arial"/>
              <a:cs typeface="Arial"/>
              <a:sym typeface="Arial"/>
            </a:endParaRPr>
          </a:p>
        </p:txBody>
      </p:sp>
      <p:pic>
        <p:nvPicPr>
          <p:cNvPr id="174" name="Google Shape;174;p12"/>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75" name="Google Shape;175;p12"/>
          <p:cNvSpPr txBox="1"/>
          <p:nvPr/>
        </p:nvSpPr>
        <p:spPr>
          <a:xfrm>
            <a:off x="438663" y="307689"/>
            <a:ext cx="1285931"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76" name="Google Shape;176;p1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77" name="Google Shape;177;p1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78" name="Google Shape;178;p12"/>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GB"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79" name="Google Shape;179;p12"/>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83" name="Shape 183"/>
        <p:cNvGrpSpPr/>
        <p:nvPr/>
      </p:nvGrpSpPr>
      <p:grpSpPr>
        <a:xfrm>
          <a:off x="0" y="0"/>
          <a:ext cx="0" cy="0"/>
          <a:chOff x="0" y="0"/>
          <a:chExt cx="0" cy="0"/>
        </a:xfrm>
      </p:grpSpPr>
      <p:sp>
        <p:nvSpPr>
          <p:cNvPr id="184" name="Google Shape;184;p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5" name="Google Shape;185;p13"/>
          <p:cNvSpPr txBox="1"/>
          <p:nvPr/>
        </p:nvSpPr>
        <p:spPr>
          <a:xfrm>
            <a:off x="2634100" y="856500"/>
            <a:ext cx="5088300" cy="166196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rgbClr val="004993"/>
                </a:solidFill>
                <a:latin typeface="Open Sans"/>
                <a:ea typeface="Open Sans"/>
                <a:cs typeface="Open Sans"/>
                <a:sym typeface="Open Sans"/>
              </a:rPr>
              <a:t>Nodrošina ilgstošu pieejamību: </a:t>
            </a:r>
            <a:r>
              <a:rPr b="0" i="0" lang="en-GB" sz="2400" u="none" cap="none" strike="noStrike">
                <a:solidFill>
                  <a:srgbClr val="004993"/>
                </a:solidFill>
                <a:latin typeface="Open Sans"/>
                <a:ea typeface="Open Sans"/>
                <a:cs typeface="Open Sans"/>
                <a:sym typeface="Open Sans"/>
              </a:rPr>
              <a:t>studentiem būs iespēja piekļūt resursiem pat pēc tam, kad kurss jau būs beidzies.</a:t>
            </a:r>
            <a:endParaRPr b="0" i="0" sz="1400" u="none" cap="none" strike="noStrike">
              <a:solidFill>
                <a:srgbClr val="000000"/>
              </a:solidFill>
              <a:latin typeface="Arial"/>
              <a:ea typeface="Arial"/>
              <a:cs typeface="Arial"/>
              <a:sym typeface="Arial"/>
            </a:endParaRPr>
          </a:p>
        </p:txBody>
      </p:sp>
      <p:sp>
        <p:nvSpPr>
          <p:cNvPr id="186" name="Google Shape;186;p1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87" name="Google Shape;187;p1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88" name="Google Shape;188;p1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89" name="Google Shape;189;p1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13"/>
          <p:cNvSpPr txBox="1"/>
          <p:nvPr/>
        </p:nvSpPr>
        <p:spPr>
          <a:xfrm>
            <a:off x="168025" y="1047150"/>
            <a:ext cx="20736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4" name="Shape 194"/>
        <p:cNvGrpSpPr/>
        <p:nvPr/>
      </p:nvGrpSpPr>
      <p:grpSpPr>
        <a:xfrm>
          <a:off x="0" y="0"/>
          <a:ext cx="0" cy="0"/>
          <a:chOff x="0" y="0"/>
          <a:chExt cx="0" cy="0"/>
        </a:xfrm>
      </p:grpSpPr>
      <p:sp>
        <p:nvSpPr>
          <p:cNvPr id="195" name="Google Shape;195;p1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6" name="Google Shape;196;p14"/>
          <p:cNvSpPr txBox="1"/>
          <p:nvPr/>
        </p:nvSpPr>
        <p:spPr>
          <a:xfrm>
            <a:off x="2596575" y="759625"/>
            <a:ext cx="50382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Atbalsta iekļaušanu: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AIR var tikt adaptēti, lai atspoguļotu studentu dažādos profilus un pieredzes, pievēršoties iekļaušanas vajadzībai dažādos līmeņos.</a:t>
            </a:r>
            <a:endParaRPr b="0" i="0" sz="1400" u="none" cap="none" strike="noStrike">
              <a:solidFill>
                <a:srgbClr val="000000"/>
              </a:solidFill>
              <a:latin typeface="Arial"/>
              <a:ea typeface="Arial"/>
              <a:cs typeface="Arial"/>
              <a:sym typeface="Arial"/>
            </a:endParaRPr>
          </a:p>
        </p:txBody>
      </p:sp>
      <p:sp>
        <p:nvSpPr>
          <p:cNvPr id="197" name="Google Shape;197;p1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98" name="Google Shape;198;p1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99" name="Google Shape;199;p1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0" name="Google Shape;200;p1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14"/>
          <p:cNvSpPr txBox="1"/>
          <p:nvPr/>
        </p:nvSpPr>
        <p:spPr>
          <a:xfrm>
            <a:off x="168025" y="1047150"/>
            <a:ext cx="2026535"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5" name="Shape 205"/>
        <p:cNvGrpSpPr/>
        <p:nvPr/>
      </p:nvGrpSpPr>
      <p:grpSpPr>
        <a:xfrm>
          <a:off x="0" y="0"/>
          <a:ext cx="0" cy="0"/>
          <a:chOff x="0" y="0"/>
          <a:chExt cx="0" cy="0"/>
        </a:xfrm>
      </p:grpSpPr>
      <p:sp>
        <p:nvSpPr>
          <p:cNvPr id="206" name="Google Shape;206;p1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07" name="Google Shape;207;p15"/>
          <p:cNvSpPr txBox="1"/>
          <p:nvPr/>
        </p:nvSpPr>
        <p:spPr>
          <a:xfrm>
            <a:off x="2611550" y="421150"/>
            <a:ext cx="49134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Veicina mācīšanās dažādošanu:</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AIR ir pieejami jebkurā vietā un laikā, atkārtoti (un nenovērtējiet par zemu atkārtošanas vērtību!), un no dažādām ierīcēm un dažādos formātos.</a:t>
            </a:r>
            <a:endParaRPr b="0" i="0" sz="1400" u="none" cap="none" strike="noStrike">
              <a:solidFill>
                <a:srgbClr val="000000"/>
              </a:solidFill>
              <a:latin typeface="Arial"/>
              <a:ea typeface="Arial"/>
              <a:cs typeface="Arial"/>
              <a:sym typeface="Arial"/>
            </a:endParaRPr>
          </a:p>
        </p:txBody>
      </p:sp>
      <p:sp>
        <p:nvSpPr>
          <p:cNvPr id="208" name="Google Shape;208;p1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9" name="Google Shape;209;p1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10" name="Google Shape;210;p1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1" name="Google Shape;211;p1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15"/>
          <p:cNvSpPr txBox="1"/>
          <p:nvPr/>
        </p:nvSpPr>
        <p:spPr>
          <a:xfrm>
            <a:off x="168025" y="1047150"/>
            <a:ext cx="20736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6" name="Shape 216"/>
        <p:cNvGrpSpPr/>
        <p:nvPr/>
      </p:nvGrpSpPr>
      <p:grpSpPr>
        <a:xfrm>
          <a:off x="0" y="0"/>
          <a:ext cx="0" cy="0"/>
          <a:chOff x="0" y="0"/>
          <a:chExt cx="0" cy="0"/>
        </a:xfrm>
      </p:grpSpPr>
      <p:sp>
        <p:nvSpPr>
          <p:cNvPr id="217" name="Google Shape;217;p1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8" name="Google Shape;218;p16"/>
          <p:cNvSpPr txBox="1"/>
          <p:nvPr/>
        </p:nvSpPr>
        <p:spPr>
          <a:xfrm>
            <a:off x="2611550" y="518725"/>
            <a:ext cx="50883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Sekmē mācīšanos mūža garumā: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AIR ir pieejami ikvienam jebkurā vecumā, ikreiz, kad kāds vēlas kaut ko iemācīties vai atgriezties pie kāda resursa, lai atsvaidzinātu atmiņu.</a:t>
            </a:r>
            <a:endParaRPr b="0" i="0" sz="1400" u="none" cap="none" strike="noStrike">
              <a:solidFill>
                <a:srgbClr val="000000"/>
              </a:solidFill>
              <a:latin typeface="Arial"/>
              <a:ea typeface="Arial"/>
              <a:cs typeface="Arial"/>
              <a:sym typeface="Arial"/>
            </a:endParaRPr>
          </a:p>
        </p:txBody>
      </p:sp>
      <p:sp>
        <p:nvSpPr>
          <p:cNvPr id="219" name="Google Shape;219;p1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0" name="Google Shape;220;p1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21" name="Google Shape;221;p1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2" name="Google Shape;222;p1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16"/>
          <p:cNvSpPr txBox="1"/>
          <p:nvPr/>
        </p:nvSpPr>
        <p:spPr>
          <a:xfrm>
            <a:off x="168025" y="1047150"/>
            <a:ext cx="20736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7" name="Shape 227"/>
        <p:cNvGrpSpPr/>
        <p:nvPr/>
      </p:nvGrpSpPr>
      <p:grpSpPr>
        <a:xfrm>
          <a:off x="0" y="0"/>
          <a:ext cx="0" cy="0"/>
          <a:chOff x="0" y="0"/>
          <a:chExt cx="0" cy="0"/>
        </a:xfrm>
      </p:grpSpPr>
      <p:sp>
        <p:nvSpPr>
          <p:cNvPr id="228" name="Google Shape;228;p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9" name="Google Shape;229;p17"/>
          <p:cNvSpPr txBox="1"/>
          <p:nvPr/>
        </p:nvSpPr>
        <p:spPr>
          <a:xfrm>
            <a:off x="2591050" y="835705"/>
            <a:ext cx="5088300" cy="203129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Ietaupa izmaksas: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augstas cenas var likt studentiem izmantot vecākas konkrētu publikāciju versijas; ar AIR tā nav problēma.</a:t>
            </a:r>
            <a:endParaRPr b="0" i="0" sz="1400" u="none" cap="none" strike="noStrike">
              <a:solidFill>
                <a:srgbClr val="000000"/>
              </a:solidFill>
              <a:latin typeface="Arial"/>
              <a:ea typeface="Arial"/>
              <a:cs typeface="Arial"/>
              <a:sym typeface="Arial"/>
            </a:endParaRPr>
          </a:p>
        </p:txBody>
      </p:sp>
      <p:sp>
        <p:nvSpPr>
          <p:cNvPr id="230" name="Google Shape;230;p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1" name="Google Shape;231;p1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32" name="Google Shape;232;p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33" name="Google Shape;233;p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17"/>
          <p:cNvSpPr txBox="1"/>
          <p:nvPr/>
        </p:nvSpPr>
        <p:spPr>
          <a:xfrm>
            <a:off x="168025" y="1047150"/>
            <a:ext cx="20736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8" name="Shape 238"/>
        <p:cNvGrpSpPr/>
        <p:nvPr/>
      </p:nvGrpSpPr>
      <p:grpSpPr>
        <a:xfrm>
          <a:off x="0" y="0"/>
          <a:ext cx="0" cy="0"/>
          <a:chOff x="0" y="0"/>
          <a:chExt cx="0" cy="0"/>
        </a:xfrm>
      </p:grpSpPr>
      <p:sp>
        <p:nvSpPr>
          <p:cNvPr id="239" name="Google Shape;239;p1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0" name="Google Shape;240;p18"/>
          <p:cNvSpPr txBox="1"/>
          <p:nvPr/>
        </p:nvSpPr>
        <p:spPr>
          <a:xfrm>
            <a:off x="2611550" y="685075"/>
            <a:ext cx="50883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Veicina mācīšanās iespējas: </a:t>
            </a:r>
            <a:r>
              <a:rPr b="0" i="0" lang="en-GB" sz="2400" u="none" cap="none" strike="noStrike">
                <a:solidFill>
                  <a:srgbClr val="004993"/>
                </a:solidFill>
                <a:latin typeface="Open Sans"/>
                <a:ea typeface="Open Sans"/>
                <a:cs typeface="Open Sans"/>
                <a:sym typeface="Open Sans"/>
              </a:rPr>
              <a:t>studenti, kas lieto AIR, sasniedz tādus pašus vai labākus rezultātus, kā tie, kas lieto tradicionālo materiālus (http://openedgroup.org/review).</a:t>
            </a:r>
            <a:endParaRPr b="0" i="0" sz="2000" u="none" cap="none" strike="noStrike">
              <a:solidFill>
                <a:srgbClr val="000000"/>
              </a:solidFill>
              <a:latin typeface="Arial"/>
              <a:ea typeface="Arial"/>
              <a:cs typeface="Arial"/>
              <a:sym typeface="Arial"/>
            </a:endParaRPr>
          </a:p>
        </p:txBody>
      </p:sp>
      <p:sp>
        <p:nvSpPr>
          <p:cNvPr id="241" name="Google Shape;241;p1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2" name="Google Shape;242;p1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43" name="Google Shape;243;p1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4" name="Google Shape;244;p1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18"/>
          <p:cNvSpPr txBox="1"/>
          <p:nvPr/>
        </p:nvSpPr>
        <p:spPr>
          <a:xfrm>
            <a:off x="168025" y="1047150"/>
            <a:ext cx="20736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9" name="Shape 249"/>
        <p:cNvGrpSpPr/>
        <p:nvPr/>
      </p:nvGrpSpPr>
      <p:grpSpPr>
        <a:xfrm>
          <a:off x="0" y="0"/>
          <a:ext cx="0" cy="0"/>
          <a:chOff x="0" y="0"/>
          <a:chExt cx="0" cy="0"/>
        </a:xfrm>
      </p:grpSpPr>
      <p:sp>
        <p:nvSpPr>
          <p:cNvPr id="250" name="Google Shape;250;p1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1" name="Google Shape;251;p19"/>
          <p:cNvSpPr txBox="1"/>
          <p:nvPr/>
        </p:nvSpPr>
        <p:spPr>
          <a:xfrm>
            <a:off x="2622275" y="601375"/>
            <a:ext cx="5088300" cy="203129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Nodrošina sagatavotību: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AIR var būt pieejami no kursa sākuma, kas nozīmē, ka studenti var nekavējoties sākt ar tiem strādāt.</a:t>
            </a:r>
            <a:endParaRPr b="0" i="0" sz="2000" u="none" cap="none" strike="noStrike">
              <a:solidFill>
                <a:srgbClr val="000000"/>
              </a:solidFill>
              <a:latin typeface="Arial"/>
              <a:ea typeface="Arial"/>
              <a:cs typeface="Arial"/>
              <a:sym typeface="Arial"/>
            </a:endParaRPr>
          </a:p>
        </p:txBody>
      </p:sp>
      <p:sp>
        <p:nvSpPr>
          <p:cNvPr id="252" name="Google Shape;252;p1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53" name="Google Shape;253;p1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54" name="Google Shape;254;p1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55" name="Google Shape;255;p1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19"/>
          <p:cNvSpPr txBox="1"/>
          <p:nvPr/>
        </p:nvSpPr>
        <p:spPr>
          <a:xfrm>
            <a:off x="168025" y="1047150"/>
            <a:ext cx="20736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9" name="Shape 59"/>
        <p:cNvGrpSpPr/>
        <p:nvPr/>
      </p:nvGrpSpPr>
      <p:grpSpPr>
        <a:xfrm>
          <a:off x="0" y="0"/>
          <a:ext cx="0" cy="0"/>
          <a:chOff x="0" y="0"/>
          <a:chExt cx="0" cy="0"/>
        </a:xfrm>
      </p:grpSpPr>
      <p:sp>
        <p:nvSpPr>
          <p:cNvPr id="60" name="Google Shape;60;p2"/>
          <p:cNvSpPr txBox="1"/>
          <p:nvPr/>
        </p:nvSpPr>
        <p:spPr>
          <a:xfrm>
            <a:off x="178870" y="106546"/>
            <a:ext cx="7273500" cy="349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1" i="0" lang="en-GB" sz="900" u="none" cap="none" strike="noStrike">
                <a:solidFill>
                  <a:srgbClr val="004993"/>
                </a:solidFill>
                <a:latin typeface="Open Sans"/>
                <a:ea typeface="Open Sans"/>
                <a:cs typeface="Open Sans"/>
                <a:sym typeface="Open Sans"/>
              </a:rPr>
              <a:t>Esiet sveicināti šajā atvērtās izglītības ieguvumu rīku komplektā! </a:t>
            </a:r>
            <a:r>
              <a:rPr b="0" i="0" lang="en-GB" sz="900" u="none" cap="none" strike="noStrike">
                <a:solidFill>
                  <a:srgbClr val="004993"/>
                </a:solidFill>
                <a:latin typeface="Open Sans"/>
                <a:ea typeface="Open Sans"/>
                <a:cs typeface="Open Sans"/>
                <a:sym typeface="Open Sans"/>
              </a:rPr>
              <a:t>Tas ir rīku komplekts (slaidi, buklets, Twitter kartiņas), ko sagatavojuši ENOEL (</a:t>
            </a:r>
            <a:r>
              <a:rPr b="0" i="0" lang="en-GB" sz="900" u="sng" cap="none" strike="noStrike">
                <a:solidFill>
                  <a:schemeClr val="hlink"/>
                </a:solidFill>
                <a:latin typeface="Open Sans"/>
                <a:ea typeface="Open Sans"/>
                <a:cs typeface="Open Sans"/>
                <a:sym typeface="Open Sans"/>
                <a:hlinkClick r:id="rId3"/>
              </a:rPr>
              <a:t>The European Network of Open Education Librarians</a:t>
            </a:r>
            <a:r>
              <a:rPr b="0" i="0" lang="en-GB" sz="900" u="none" cap="none" strike="noStrike">
                <a:solidFill>
                  <a:srgbClr val="004993"/>
                </a:solidFill>
                <a:latin typeface="Open Sans"/>
                <a:ea typeface="Open Sans"/>
                <a:cs typeface="Open Sans"/>
                <a:sym typeface="Open Sans"/>
              </a:rPr>
              <a:t>). Rīku komplekta mērķis ir veicināt izpratni par atvērtās izglītības nozīmi, un tas norāda uz galvenajiem ieguvumiem studentiem, pasniedzējiem, institūcijām un sabiedrībai.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800"/>
              <a:buFont typeface="Arial"/>
              <a:buNone/>
            </a:pPr>
            <a:r>
              <a:rPr b="0" i="0" lang="en-GB" sz="800" u="none" cap="none" strike="noStrike">
                <a:solidFill>
                  <a:srgbClr val="004993"/>
                </a:solidFill>
                <a:latin typeface="Open Sans"/>
                <a:ea typeface="Open Sans"/>
                <a:cs typeface="Open Sans"/>
                <a:sym typeface="Open Sans"/>
              </a:rPr>
              <a:t>Komplekts ietver </a:t>
            </a:r>
            <a:r>
              <a:rPr b="1" i="0" lang="en-GB" sz="800" u="none" cap="none" strike="noStrike">
                <a:solidFill>
                  <a:srgbClr val="004993"/>
                </a:solidFill>
                <a:latin typeface="Open Sans"/>
                <a:ea typeface="Open Sans"/>
                <a:cs typeface="Open Sans"/>
                <a:sym typeface="Open Sans"/>
              </a:rPr>
              <a:t>Twitter</a:t>
            </a:r>
            <a:r>
              <a:rPr b="0" i="0" lang="en-GB" sz="800" u="none" cap="none" strike="noStrike">
                <a:solidFill>
                  <a:srgbClr val="004993"/>
                </a:solidFill>
                <a:latin typeface="Open Sans"/>
                <a:ea typeface="Open Sans"/>
                <a:cs typeface="Open Sans"/>
                <a:sym typeface="Open Sans"/>
              </a:rPr>
              <a:t> </a:t>
            </a:r>
            <a:r>
              <a:rPr b="1" i="0" lang="en-GB" sz="800" u="none" cap="none" strike="noStrike">
                <a:solidFill>
                  <a:srgbClr val="004993"/>
                </a:solidFill>
                <a:latin typeface="Open Sans"/>
                <a:ea typeface="Open Sans"/>
                <a:cs typeface="Open Sans"/>
                <a:sym typeface="Open Sans"/>
              </a:rPr>
              <a:t>kartiņas</a:t>
            </a:r>
            <a:r>
              <a:rPr b="0" i="0" lang="en-GB" sz="800" u="none" cap="none" strike="noStrike">
                <a:solidFill>
                  <a:srgbClr val="004993"/>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800" u="none" cap="none" strike="noStrike">
                <a:solidFill>
                  <a:srgbClr val="004993"/>
                </a:solidFill>
                <a:latin typeface="Open Sans"/>
                <a:ea typeface="Open Sans"/>
                <a:cs typeface="Open Sans"/>
                <a:sym typeface="Open Sans"/>
              </a:rPr>
              <a:t>*slaidiem ir Twitter kartiņu izmēri, lai nodrošinātu to, ka tie tiks parādīti labā kvalitātē tvītojot. Jūs varat lejupielādēt katru slaidu atsevišķi kā jpg attēlu.</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Jūs varat izvēlēties, vai lietot veidnes tiešā veidā vai pielāgot tās jūsu vajadzībām.</a:t>
            </a:r>
            <a:endParaRPr b="1"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When using the template without adaptation, </a:t>
            </a:r>
            <a:r>
              <a:rPr b="0" i="0" lang="en-GB" sz="800" u="none" cap="none" strike="noStrike">
                <a:solidFill>
                  <a:srgbClr val="004993"/>
                </a:solidFill>
                <a:latin typeface="Open Sans"/>
                <a:ea typeface="Open Sans"/>
                <a:cs typeface="Open Sans"/>
                <a:sym typeface="Open Sans"/>
              </a:rPr>
              <a:t>simply download the entire slidedeck or an individual slide that you want to use.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Ja vēlaties pielāgot veidnes jūsu vajadzībām, jums nepieciešams:</a:t>
            </a:r>
            <a:endParaRPr b="0" i="0" sz="1400" u="none" cap="none" strike="noStrike">
              <a:solidFill>
                <a:srgbClr val="000000"/>
              </a:solidFill>
              <a:latin typeface="Arial"/>
              <a:ea typeface="Arial"/>
              <a:cs typeface="Arial"/>
              <a:sym typeface="Arial"/>
            </a:endParaRPr>
          </a:p>
          <a:p>
            <a:pPr indent="-279400" lvl="0" marL="457200" marR="0" rtl="0" algn="l">
              <a:lnSpc>
                <a:spcPct val="115000"/>
              </a:lnSpc>
              <a:spcBef>
                <a:spcPts val="0"/>
              </a:spcBef>
              <a:spcAft>
                <a:spcPts val="0"/>
              </a:spcAft>
              <a:buClr>
                <a:srgbClr val="004993"/>
              </a:buClr>
              <a:buSzPts val="800"/>
              <a:buFont typeface="Open Sans"/>
              <a:buChar char="-"/>
            </a:pPr>
            <a:r>
              <a:rPr b="0" i="0" lang="en-GB" sz="800" u="none" cap="none" strike="noStrike">
                <a:solidFill>
                  <a:srgbClr val="004993"/>
                </a:solidFill>
                <a:latin typeface="Open Sans"/>
                <a:ea typeface="Open Sans"/>
                <a:cs typeface="Open Sans"/>
                <a:sym typeface="Open Sans"/>
              </a:rPr>
              <a:t>Lejupielādēt rīku, ko vēlaties lietot</a:t>
            </a:r>
            <a:endParaRPr b="0" i="0" sz="800" u="none" cap="none" strike="noStrike">
              <a:solidFill>
                <a:srgbClr val="004993"/>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4993"/>
              </a:buClr>
              <a:buSzPts val="800"/>
              <a:buFont typeface="Open Sans"/>
              <a:buChar char="-"/>
            </a:pPr>
            <a:r>
              <a:rPr b="0" i="0" lang="en-GB" sz="800" u="none" cap="none" strike="noStrike">
                <a:solidFill>
                  <a:srgbClr val="004993"/>
                </a:solidFill>
                <a:latin typeface="Open Sans"/>
                <a:ea typeface="Open Sans"/>
                <a:cs typeface="Open Sans"/>
                <a:sym typeface="Open Sans"/>
              </a:rPr>
              <a:t>Pielāgot to jūsu vajadzībām (pievienot jūsu organizācijas logo, veikt jebkādas citas izmaiņas, ko uzskatāt par nepieciešamām)</a:t>
            </a:r>
            <a:endParaRPr b="0" i="0" sz="1400" u="none" cap="none" strike="noStrike">
              <a:solidFill>
                <a:srgbClr val="000000"/>
              </a:solidFill>
              <a:latin typeface="Arial"/>
              <a:ea typeface="Arial"/>
              <a:cs typeface="Arial"/>
              <a:sym typeface="Arial"/>
            </a:endParaRPr>
          </a:p>
          <a:p>
            <a:pPr indent="-279400" lvl="0" marL="457200" marR="0" rtl="0" algn="l">
              <a:lnSpc>
                <a:spcPct val="115000"/>
              </a:lnSpc>
              <a:spcBef>
                <a:spcPts val="0"/>
              </a:spcBef>
              <a:spcAft>
                <a:spcPts val="0"/>
              </a:spcAft>
              <a:buClr>
                <a:srgbClr val="004993"/>
              </a:buClr>
              <a:buSzPts val="800"/>
              <a:buFont typeface="Open Sans"/>
              <a:buChar char="-"/>
            </a:pPr>
            <a:r>
              <a:rPr b="0" i="0" lang="en-GB" sz="800" u="none" cap="none" strike="noStrike">
                <a:solidFill>
                  <a:srgbClr val="004993"/>
                </a:solidFill>
                <a:latin typeface="Open Sans"/>
                <a:ea typeface="Open Sans"/>
                <a:cs typeface="Open Sans"/>
                <a:sym typeface="Open Sans"/>
              </a:rPr>
              <a:t>Pārliecināties, ka pielāgotā versija iekļauj piezīmi: "Šis darbs ir atvasinājums no [faila nosaukums (piem., Latvian_3. OE Benefits - ENOEL Twitter cards)] [link to the original source: </a:t>
            </a:r>
            <a:r>
              <a:rPr b="0" i="0" lang="en-GB" sz="800" u="sng" cap="none" strike="noStrike">
                <a:solidFill>
                  <a:schemeClr val="accent5"/>
                </a:solidFill>
                <a:latin typeface="Open Sans"/>
                <a:ea typeface="Open Sans"/>
                <a:cs typeface="Open Sans"/>
                <a:sym typeface="Open Sans"/>
                <a:hlinkClick r:id="rId4">
                  <a:extLst>
                    <a:ext uri="{A12FA001-AC4F-418D-AE19-62706E023703}">
                      <ahyp:hlinkClr val="tx"/>
                    </a:ext>
                  </a:extLst>
                </a:hlinkClick>
              </a:rPr>
              <a:t>https://zenodo.org/record/5906818</a:t>
            </a:r>
            <a:r>
              <a:rPr b="0" i="0" lang="en-GB" sz="800" u="none" cap="none" strike="noStrike">
                <a:solidFill>
                  <a:srgbClr val="004993"/>
                </a:solidFill>
                <a:latin typeface="Open Sans"/>
                <a:ea typeface="Open Sans"/>
                <a:cs typeface="Open Sans"/>
                <a:sym typeface="Open Sans"/>
              </a:rPr>
              <a:t>], by </a:t>
            </a:r>
            <a:r>
              <a:rPr b="0" i="0" lang="en-GB" sz="800" u="sng" cap="none" strike="noStrike">
                <a:solidFill>
                  <a:schemeClr val="accent5"/>
                </a:solidFill>
                <a:latin typeface="Open Sans"/>
                <a:ea typeface="Open Sans"/>
                <a:cs typeface="Open Sans"/>
                <a:sym typeface="Open Sans"/>
                <a:hlinkClick r:id="rId5">
                  <a:extLst>
                    <a:ext uri="{A12FA001-AC4F-418D-AE19-62706E023703}">
                      <ahyp:hlinkClr val="tx"/>
                    </a:ext>
                  </a:extLst>
                </a:hlinkClick>
              </a:rPr>
              <a:t>SPARC Europe</a:t>
            </a:r>
            <a:r>
              <a:rPr b="0" i="0" lang="en-GB" sz="800" u="none" cap="none" strike="noStrike">
                <a:solidFill>
                  <a:srgbClr val="004993"/>
                </a:solidFill>
                <a:latin typeface="Open Sans"/>
                <a:ea typeface="Open Sans"/>
                <a:cs typeface="Open Sans"/>
                <a:sym typeface="Open Sans"/>
              </a:rPr>
              <a:t> (ENOEL), </a:t>
            </a:r>
            <a:r>
              <a:rPr b="0" i="0" lang="en-GB" sz="800" u="sng" cap="none" strike="noStrike">
                <a:solidFill>
                  <a:schemeClr val="accent5"/>
                </a:solidFill>
                <a:latin typeface="Open Sans"/>
                <a:ea typeface="Open Sans"/>
                <a:cs typeface="Open Sans"/>
                <a:sym typeface="Open Sans"/>
                <a:hlinkClick r:id="rId6">
                  <a:extLst>
                    <a:ext uri="{A12FA001-AC4F-418D-AE19-62706E023703}">
                      <ahyp:hlinkClr val="tx"/>
                    </a:ext>
                  </a:extLst>
                </a:hlinkClick>
              </a:rPr>
              <a:t>CC BY</a:t>
            </a:r>
            <a:r>
              <a:rPr b="0" i="0" lang="en-GB" sz="800" u="none" cap="none" strike="noStrike">
                <a:solidFill>
                  <a:srgbClr val="004993"/>
                </a:solidFill>
                <a:latin typeface="Open Sans"/>
                <a:ea typeface="Open Sans"/>
                <a:cs typeface="Open Sans"/>
                <a:sym typeface="Open Sans"/>
              </a:rPr>
              <a:t>.” </a:t>
            </a:r>
            <a:endParaRPr b="0" i="0" sz="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800" u="none" cap="none" strike="noStrike">
                <a:solidFill>
                  <a:srgbClr val="004993"/>
                </a:solidFill>
                <a:latin typeface="Open Sans"/>
                <a:ea typeface="Open Sans"/>
                <a:cs typeface="Open Sans"/>
                <a:sym typeface="Open Sans"/>
              </a:rPr>
              <a:t>Zemāk jūs atradīsiet īsu aprakstu, kā komplekts ir izkārtots, un ieteikumus, kā lietot konkrētās lappuses. Tie ir tikai ieteikumi; </a:t>
            </a:r>
            <a:br>
              <a:rPr b="0" i="0" lang="en-GB" sz="800" u="none" cap="none" strike="noStrike">
                <a:solidFill>
                  <a:srgbClr val="004993"/>
                </a:solidFill>
                <a:latin typeface="Open Sans"/>
                <a:ea typeface="Open Sans"/>
                <a:cs typeface="Open Sans"/>
                <a:sym typeface="Open Sans"/>
              </a:rPr>
            </a:br>
            <a:r>
              <a:rPr b="0" i="0" lang="en-GB" sz="800" u="none" cap="none" strike="noStrike">
                <a:solidFill>
                  <a:srgbClr val="004993"/>
                </a:solidFill>
                <a:latin typeface="Open Sans"/>
                <a:ea typeface="Open Sans"/>
                <a:cs typeface="Open Sans"/>
                <a:sym typeface="Open Sans"/>
              </a:rPr>
              <a:t>mēs iedrošinām izvēlēties jums atbilstošāko un radīt instrumentus, kas pielāgoti jūsu vajadzībām.</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3.slaidā </a:t>
            </a:r>
            <a:r>
              <a:rPr b="0" i="0" lang="en-GB" sz="800" u="none" cap="none" strike="noStrike">
                <a:solidFill>
                  <a:srgbClr val="004993"/>
                </a:solidFill>
                <a:latin typeface="Open Sans"/>
                <a:ea typeface="Open Sans"/>
                <a:cs typeface="Open Sans"/>
                <a:sym typeface="Open Sans"/>
              </a:rPr>
              <a:t>dots piemērs, kā veidni var pielāgot, iekļaujot jūsu organizācijas logo un</a:t>
            </a:r>
            <a:br>
              <a:rPr b="0" i="0" lang="en-GB" sz="800" u="none" cap="none" strike="noStrike">
                <a:solidFill>
                  <a:srgbClr val="004993"/>
                </a:solidFill>
                <a:latin typeface="Open Sans"/>
                <a:ea typeface="Open Sans"/>
                <a:cs typeface="Open Sans"/>
                <a:sym typeface="Open Sans"/>
              </a:rPr>
            </a:br>
            <a:r>
              <a:rPr b="0" i="0" lang="en-GB" sz="800" u="none" cap="none" strike="noStrike">
                <a:solidFill>
                  <a:srgbClr val="004993"/>
                </a:solidFill>
                <a:latin typeface="Open Sans"/>
                <a:ea typeface="Open Sans"/>
                <a:cs typeface="Open Sans"/>
                <a:sym typeface="Open Sans"/>
              </a:rPr>
              <a:t>attiecinājuma paziņojumu.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4.-12.slaidu </a:t>
            </a:r>
            <a:r>
              <a:rPr b="0" i="0" lang="en-GB" sz="800" u="none" cap="none" strike="noStrike">
                <a:solidFill>
                  <a:srgbClr val="004993"/>
                </a:solidFill>
                <a:latin typeface="Open Sans"/>
                <a:ea typeface="Open Sans"/>
                <a:cs typeface="Open Sans"/>
                <a:sym typeface="Open Sans"/>
              </a:rPr>
              <a:t>var izmantot kā ķircinātājus (teaser); tie uzdod vienkāršus jautājumus un pasaka AIR pamatus. </a:t>
            </a:r>
            <a:br>
              <a:rPr b="0" i="0" lang="en-GB" sz="800" u="none" cap="none" strike="noStrike">
                <a:solidFill>
                  <a:srgbClr val="004993"/>
                </a:solidFill>
                <a:latin typeface="Open Sans"/>
                <a:ea typeface="Open Sans"/>
                <a:cs typeface="Open Sans"/>
                <a:sym typeface="Open Sans"/>
              </a:rPr>
            </a:br>
            <a:r>
              <a:rPr b="0" i="0" lang="en-GB" sz="800" u="none" cap="none" strike="noStrike">
                <a:solidFill>
                  <a:srgbClr val="004993"/>
                </a:solidFill>
                <a:latin typeface="Open Sans"/>
                <a:ea typeface="Open Sans"/>
                <a:cs typeface="Open Sans"/>
                <a:sym typeface="Open Sans"/>
              </a:rPr>
              <a:t>Jūs tos varat izmantot kā ievadu savai prezentācijai, lai rosinātu ziņkāri.</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800" u="none" cap="none" strike="noStrike">
                <a:solidFill>
                  <a:srgbClr val="004993"/>
                </a:solidFill>
                <a:latin typeface="Open Sans"/>
                <a:ea typeface="Open Sans"/>
                <a:cs typeface="Open Sans"/>
                <a:sym typeface="Open Sans"/>
              </a:rPr>
              <a:t>13.-52.slaids </a:t>
            </a:r>
            <a:r>
              <a:rPr b="0" i="0" lang="en-GB" sz="800" u="none" cap="none" strike="noStrike">
                <a:solidFill>
                  <a:srgbClr val="004993"/>
                </a:solidFill>
                <a:latin typeface="Open Sans"/>
                <a:ea typeface="Open Sans"/>
                <a:cs typeface="Open Sans"/>
                <a:sym typeface="Open Sans"/>
              </a:rPr>
              <a:t>parāda atvērtās izglītības ieguvumus dažādām iesaistītajām pusēm: studentiem  (dzeltenais fons), pasniedzējiem (oranžais fons),</a:t>
            </a:r>
            <a:br>
              <a:rPr b="0" i="0" lang="en-GB" sz="800" u="none" cap="none" strike="noStrike">
                <a:solidFill>
                  <a:srgbClr val="004993"/>
                </a:solidFill>
                <a:latin typeface="Open Sans"/>
                <a:ea typeface="Open Sans"/>
                <a:cs typeface="Open Sans"/>
                <a:sym typeface="Open Sans"/>
              </a:rPr>
            </a:br>
            <a:r>
              <a:rPr b="0" i="0" lang="en-GB" sz="800" u="none" cap="none" strike="noStrike">
                <a:solidFill>
                  <a:srgbClr val="004993"/>
                </a:solidFill>
                <a:latin typeface="Open Sans"/>
                <a:ea typeface="Open Sans"/>
                <a:cs typeface="Open Sans"/>
                <a:sym typeface="Open Sans"/>
              </a:rPr>
              <a:t>institūcijām (tirkīzzilais fons), un visiem (baltais fons). Jūs varat lietot tos, lai uzrunātu šīs konkrētās iesaistītās puses.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0" name="Shape 260"/>
        <p:cNvGrpSpPr/>
        <p:nvPr/>
      </p:nvGrpSpPr>
      <p:grpSpPr>
        <a:xfrm>
          <a:off x="0" y="0"/>
          <a:ext cx="0" cy="0"/>
          <a:chOff x="0" y="0"/>
          <a:chExt cx="0" cy="0"/>
        </a:xfrm>
      </p:grpSpPr>
      <p:sp>
        <p:nvSpPr>
          <p:cNvPr id="261" name="Google Shape;261;p20"/>
          <p:cNvSpPr txBox="1"/>
          <p:nvPr/>
        </p:nvSpPr>
        <p:spPr>
          <a:xfrm>
            <a:off x="2611550" y="513125"/>
            <a:ext cx="50085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Veicina kvalitāti: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 </a:t>
            </a:r>
            <a:r>
              <a:rPr b="0" i="0" lang="en-GB" sz="2400" u="none" cap="none" strike="noStrike">
                <a:solidFill>
                  <a:srgbClr val="004993"/>
                </a:solidFill>
                <a:latin typeface="Open Sans"/>
                <a:ea typeface="Open Sans"/>
                <a:cs typeface="Open Sans"/>
                <a:sym typeface="Open Sans"/>
              </a:rPr>
              <a:t>AIR pieļauj kvalitātes uzlabošanu un pastāvīgu aktualizēšanu kopā ar ātru izplatīšanu, kas nodrošina to, ka informācija šajos resursos ir vienmēr aktuāla.</a:t>
            </a:r>
            <a:endParaRPr b="0" i="0" sz="2000" u="none" cap="none" strike="noStrike">
              <a:solidFill>
                <a:srgbClr val="000000"/>
              </a:solidFill>
              <a:latin typeface="Arial"/>
              <a:ea typeface="Arial"/>
              <a:cs typeface="Arial"/>
              <a:sym typeface="Arial"/>
            </a:endParaRPr>
          </a:p>
        </p:txBody>
      </p:sp>
      <p:sp>
        <p:nvSpPr>
          <p:cNvPr id="262" name="Google Shape;262;p2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63" name="Google Shape;263;p2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64" name="Google Shape;264;p2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65" name="Google Shape;265;p2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6" name="Google Shape;266;p2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20"/>
          <p:cNvSpPr txBox="1"/>
          <p:nvPr/>
        </p:nvSpPr>
        <p:spPr>
          <a:xfrm>
            <a:off x="168025" y="1047150"/>
            <a:ext cx="20736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1" name="Shape 271"/>
        <p:cNvGrpSpPr/>
        <p:nvPr/>
      </p:nvGrpSpPr>
      <p:grpSpPr>
        <a:xfrm>
          <a:off x="0" y="0"/>
          <a:ext cx="0" cy="0"/>
          <a:chOff x="0" y="0"/>
          <a:chExt cx="0" cy="0"/>
        </a:xfrm>
      </p:grpSpPr>
      <p:sp>
        <p:nvSpPr>
          <p:cNvPr id="272" name="Google Shape;272;p21"/>
          <p:cNvSpPr txBox="1"/>
          <p:nvPr/>
        </p:nvSpPr>
        <p:spPr>
          <a:xfrm>
            <a:off x="2611550" y="701400"/>
            <a:ext cx="47820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Apbalvo atvērtās prakses: </a:t>
            </a:r>
            <a:r>
              <a:rPr b="0" i="0" lang="en-GB" sz="2400" u="none" cap="none" strike="noStrike">
                <a:solidFill>
                  <a:srgbClr val="004993"/>
                </a:solidFill>
                <a:latin typeface="Open Sans"/>
                <a:ea typeface="Open Sans"/>
                <a:cs typeface="Open Sans"/>
                <a:sym typeface="Open Sans"/>
              </a:rPr>
              <a:t>studenti var tikt novērtēti kā daļa no autoru komandas un tikt novērtēti viņu darba un prasmju dēļ.</a:t>
            </a:r>
            <a:endParaRPr b="0" i="0" sz="2400" u="none" cap="none" strike="noStrike">
              <a:solidFill>
                <a:srgbClr val="004993"/>
              </a:solidFill>
              <a:latin typeface="Open Sans"/>
              <a:ea typeface="Open Sans"/>
              <a:cs typeface="Open Sans"/>
              <a:sym typeface="Open Sans"/>
            </a:endParaRPr>
          </a:p>
        </p:txBody>
      </p:sp>
      <p:sp>
        <p:nvSpPr>
          <p:cNvPr id="273" name="Google Shape;273;p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4" name="Google Shape;274;p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75" name="Google Shape;275;p2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76" name="Google Shape;276;p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7" name="Google Shape;277;p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21"/>
          <p:cNvSpPr txBox="1"/>
          <p:nvPr/>
        </p:nvSpPr>
        <p:spPr>
          <a:xfrm>
            <a:off x="168025" y="1047150"/>
            <a:ext cx="20736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2" name="Shape 282"/>
        <p:cNvGrpSpPr/>
        <p:nvPr/>
      </p:nvGrpSpPr>
      <p:grpSpPr>
        <a:xfrm>
          <a:off x="0" y="0"/>
          <a:ext cx="0" cy="0"/>
          <a:chOff x="0" y="0"/>
          <a:chExt cx="0" cy="0"/>
        </a:xfrm>
      </p:grpSpPr>
      <p:sp>
        <p:nvSpPr>
          <p:cNvPr id="283" name="Google Shape;283;p22"/>
          <p:cNvSpPr txBox="1"/>
          <p:nvPr/>
        </p:nvSpPr>
        <p:spPr>
          <a:xfrm>
            <a:off x="2697480" y="1236925"/>
            <a:ext cx="492617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Samazina izmaksas: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AIR= bez maksas + atļaujas.</a:t>
            </a:r>
            <a:endParaRPr b="0" i="0" sz="2000" u="none" cap="none" strike="noStrike">
              <a:solidFill>
                <a:srgbClr val="000000"/>
              </a:solidFill>
              <a:latin typeface="Arial"/>
              <a:ea typeface="Arial"/>
              <a:cs typeface="Arial"/>
              <a:sym typeface="Arial"/>
            </a:endParaRPr>
          </a:p>
        </p:txBody>
      </p:sp>
      <p:sp>
        <p:nvSpPr>
          <p:cNvPr id="284" name="Google Shape;284;p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5" name="Google Shape;285;p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6" name="Google Shape;286;p2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87" name="Google Shape;287;p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8" name="Google Shape;288;p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22"/>
          <p:cNvSpPr txBox="1"/>
          <p:nvPr/>
        </p:nvSpPr>
        <p:spPr>
          <a:xfrm>
            <a:off x="168025" y="1047150"/>
            <a:ext cx="20736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93" name="Shape 293"/>
        <p:cNvGrpSpPr/>
        <p:nvPr/>
      </p:nvGrpSpPr>
      <p:grpSpPr>
        <a:xfrm>
          <a:off x="0" y="0"/>
          <a:ext cx="0" cy="0"/>
          <a:chOff x="0" y="0"/>
          <a:chExt cx="0" cy="0"/>
        </a:xfrm>
      </p:grpSpPr>
      <p:sp>
        <p:nvSpPr>
          <p:cNvPr id="294" name="Google Shape;294;p2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5" name="Google Shape;295;p23"/>
          <p:cNvSpPr txBox="1"/>
          <p:nvPr/>
        </p:nvSpPr>
        <p:spPr>
          <a:xfrm>
            <a:off x="2591050" y="714751"/>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Nodrošina labāku izglītību = </a:t>
            </a:r>
            <a:r>
              <a:rPr b="0" i="0" lang="en-GB" sz="2400" u="none" cap="none" strike="noStrike">
                <a:solidFill>
                  <a:srgbClr val="004993"/>
                </a:solidFill>
                <a:latin typeface="Open Sans"/>
                <a:ea typeface="Open Sans"/>
                <a:cs typeface="Open Sans"/>
                <a:sym typeface="Open Sans"/>
              </a:rPr>
              <a:t>nodrošināt labāku nākotni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t>
            </a:r>
            <a:r>
              <a:rPr b="0" i="0" lang="en-GB" sz="2400" u="sng" cap="none" strike="noStrike">
                <a:solidFill>
                  <a:schemeClr val="hlink"/>
                </a:solidFill>
                <a:latin typeface="Open Sans"/>
                <a:ea typeface="Open Sans"/>
                <a:cs typeface="Open Sans"/>
                <a:sym typeface="Open Sans"/>
                <a:hlinkClick r:id="rId3"/>
              </a:rPr>
              <a:t>IAM 4</a:t>
            </a:r>
            <a:r>
              <a:rPr b="0" i="0" lang="en-GB" sz="2400" u="none" cap="none" strike="noStrike">
                <a:solidFill>
                  <a:srgbClr val="004993"/>
                </a:solidFill>
                <a:latin typeface="Open Sans"/>
                <a:ea typeface="Open Sans"/>
                <a:cs typeface="Open Sans"/>
                <a:sym typeface="Open Sans"/>
              </a:rPr>
              <a:t>: «Nodrošināt iekļaujošu un kvalitatīvu izglītību un veicināt mūžizglītības iespējas»).</a:t>
            </a:r>
            <a:endParaRPr b="0" i="0" sz="2000" u="none" cap="none" strike="noStrike">
              <a:solidFill>
                <a:srgbClr val="000000"/>
              </a:solidFill>
              <a:latin typeface="Arial"/>
              <a:ea typeface="Arial"/>
              <a:cs typeface="Arial"/>
              <a:sym typeface="Arial"/>
            </a:endParaRPr>
          </a:p>
        </p:txBody>
      </p:sp>
      <p:sp>
        <p:nvSpPr>
          <p:cNvPr id="296" name="Google Shape;296;p2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7" name="Google Shape;297;p2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298" name="Google Shape;298;p2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299" name="Google Shape;299;p2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p23"/>
          <p:cNvSpPr txBox="1"/>
          <p:nvPr/>
        </p:nvSpPr>
        <p:spPr>
          <a:xfrm>
            <a:off x="168025" y="1047150"/>
            <a:ext cx="20736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4" name="Shape 304"/>
        <p:cNvGrpSpPr/>
        <p:nvPr/>
      </p:nvGrpSpPr>
      <p:grpSpPr>
        <a:xfrm>
          <a:off x="0" y="0"/>
          <a:ext cx="0" cy="0"/>
          <a:chOff x="0" y="0"/>
          <a:chExt cx="0" cy="0"/>
        </a:xfrm>
      </p:grpSpPr>
      <p:sp>
        <p:nvSpPr>
          <p:cNvPr id="305" name="Google Shape;305;p24"/>
          <p:cNvSpPr txBox="1"/>
          <p:nvPr/>
        </p:nvSpPr>
        <p:spPr>
          <a:xfrm>
            <a:off x="2611550" y="558800"/>
            <a:ext cx="50883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Veicina izpratni: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studenti var izskatīt konceptus/ apsvērt idejas, izmantojot plašu resursu klāstu (t.i., atkārtot vienu un to pašu konceptu, izmantojot dažādus skaidrojumus).</a:t>
            </a:r>
            <a:endParaRPr b="0" i="0" sz="2000" u="none" cap="none" strike="noStrike">
              <a:solidFill>
                <a:srgbClr val="000000"/>
              </a:solidFill>
              <a:latin typeface="Arial"/>
              <a:ea typeface="Arial"/>
              <a:cs typeface="Arial"/>
              <a:sym typeface="Arial"/>
            </a:endParaRPr>
          </a:p>
        </p:txBody>
      </p:sp>
      <p:sp>
        <p:nvSpPr>
          <p:cNvPr id="306" name="Google Shape;306;p2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7" name="Google Shape;307;p2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8" name="Google Shape;308;p2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09" name="Google Shape;309;p2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0" name="Google Shape;310;p2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p24"/>
          <p:cNvSpPr txBox="1"/>
          <p:nvPr/>
        </p:nvSpPr>
        <p:spPr>
          <a:xfrm>
            <a:off x="168025" y="1047150"/>
            <a:ext cx="20736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5" name="Shape 315"/>
        <p:cNvGrpSpPr/>
        <p:nvPr/>
      </p:nvGrpSpPr>
      <p:grpSpPr>
        <a:xfrm>
          <a:off x="0" y="0"/>
          <a:ext cx="0" cy="0"/>
          <a:chOff x="0" y="0"/>
          <a:chExt cx="0" cy="0"/>
        </a:xfrm>
      </p:grpSpPr>
      <p:sp>
        <p:nvSpPr>
          <p:cNvPr id="316" name="Google Shape;316;p25"/>
          <p:cNvSpPr txBox="1"/>
          <p:nvPr/>
        </p:nvSpPr>
        <p:spPr>
          <a:xfrm>
            <a:off x="2606100" y="920700"/>
            <a:ext cx="46995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Koprade:</a:t>
            </a:r>
            <a:r>
              <a:rPr b="0" i="0" lang="en-GB" sz="2400" u="none" cap="none" strike="noStrike">
                <a:solidFill>
                  <a:srgbClr val="004993"/>
                </a:solidFill>
                <a:latin typeface="Open Sans"/>
                <a:ea typeface="Open Sans"/>
                <a:cs typeface="Open Sans"/>
                <a:sym typeface="Open Sans"/>
              </a:rPr>
              <a:t> AIR dod studentiem iespēju būt partneriem kopradē, kas dod ieguvumus tieši viņiem.</a:t>
            </a:r>
            <a:endParaRPr b="0" i="0" sz="2000" u="none" cap="none" strike="noStrike">
              <a:solidFill>
                <a:srgbClr val="000000"/>
              </a:solidFill>
              <a:latin typeface="Arial"/>
              <a:ea typeface="Arial"/>
              <a:cs typeface="Arial"/>
              <a:sym typeface="Arial"/>
            </a:endParaRPr>
          </a:p>
        </p:txBody>
      </p:sp>
      <p:sp>
        <p:nvSpPr>
          <p:cNvPr id="317" name="Google Shape;317;p2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8" name="Google Shape;318;p2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9" name="Google Shape;319;p2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20" name="Google Shape;320;p2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1" name="Google Shape;321;p2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25"/>
          <p:cNvSpPr txBox="1"/>
          <p:nvPr/>
        </p:nvSpPr>
        <p:spPr>
          <a:xfrm>
            <a:off x="168025" y="1047150"/>
            <a:ext cx="20736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6" name="Shape 326"/>
        <p:cNvGrpSpPr/>
        <p:nvPr/>
      </p:nvGrpSpPr>
      <p:grpSpPr>
        <a:xfrm>
          <a:off x="0" y="0"/>
          <a:ext cx="0" cy="0"/>
          <a:chOff x="0" y="0"/>
          <a:chExt cx="0" cy="0"/>
        </a:xfrm>
      </p:grpSpPr>
      <p:sp>
        <p:nvSpPr>
          <p:cNvPr id="327" name="Google Shape;327;p2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8" name="Google Shape;328;p26"/>
          <p:cNvSpPr txBox="1"/>
          <p:nvPr/>
        </p:nvSpPr>
        <p:spPr>
          <a:xfrm>
            <a:off x="2584074" y="420450"/>
            <a:ext cx="4831709"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Ļauj pielāgošanu: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pasniedzēji var (daļēji vai pilnībā) pielāgot AIR, radot labāko kursu materiālu kopumu katrai mācīšanās pieredzei, nepārtraukti uzlabojot AIR kvalitāti.</a:t>
            </a:r>
            <a:endParaRPr b="0" i="0" sz="1400" u="none" cap="none" strike="noStrike">
              <a:solidFill>
                <a:srgbClr val="000000"/>
              </a:solidFill>
              <a:latin typeface="Arial"/>
              <a:ea typeface="Arial"/>
              <a:cs typeface="Arial"/>
              <a:sym typeface="Arial"/>
            </a:endParaRPr>
          </a:p>
        </p:txBody>
      </p:sp>
      <p:sp>
        <p:nvSpPr>
          <p:cNvPr id="329" name="Google Shape;329;p2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30" name="Google Shape;330;p2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31" name="Google Shape;331;p2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2" name="Google Shape;332;p2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 name="Google Shape;333;p26"/>
          <p:cNvSpPr txBox="1"/>
          <p:nvPr/>
        </p:nvSpPr>
        <p:spPr>
          <a:xfrm>
            <a:off x="-500" y="1047150"/>
            <a:ext cx="2441948" cy="17358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3000"/>
              <a:buFont typeface="Arial"/>
              <a:buNone/>
            </a:pPr>
            <a:r>
              <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7" name="Shape 337"/>
        <p:cNvGrpSpPr/>
        <p:nvPr/>
      </p:nvGrpSpPr>
      <p:grpSpPr>
        <a:xfrm>
          <a:off x="0" y="0"/>
          <a:ext cx="0" cy="0"/>
          <a:chOff x="0" y="0"/>
          <a:chExt cx="0" cy="0"/>
        </a:xfrm>
      </p:grpSpPr>
      <p:sp>
        <p:nvSpPr>
          <p:cNvPr id="338" name="Google Shape;338;p2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9" name="Google Shape;339;p27"/>
          <p:cNvSpPr txBox="1"/>
          <p:nvPr/>
        </p:nvSpPr>
        <p:spPr>
          <a:xfrm>
            <a:off x="2674402" y="631936"/>
            <a:ext cx="48321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Nodrošina atvērtu pedagoģiju: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ar AIR studenti ir dziļi iesaistīti izglītības procesā un mācību materiālu izveidē, būtībā radot pašiem savus pasniedzēja vadībā.</a:t>
            </a:r>
            <a:endParaRPr b="0" i="0" sz="1400" u="none" cap="none" strike="noStrike">
              <a:solidFill>
                <a:srgbClr val="000000"/>
              </a:solidFill>
              <a:latin typeface="Arial"/>
              <a:ea typeface="Arial"/>
              <a:cs typeface="Arial"/>
              <a:sym typeface="Arial"/>
            </a:endParaRPr>
          </a:p>
        </p:txBody>
      </p:sp>
      <p:sp>
        <p:nvSpPr>
          <p:cNvPr id="340" name="Google Shape;340;p2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1" name="Google Shape;341;p2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42" name="Google Shape;342;p2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43" name="Google Shape;343;p2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p27"/>
          <p:cNvSpPr txBox="1"/>
          <p:nvPr/>
        </p:nvSpPr>
        <p:spPr>
          <a:xfrm>
            <a:off x="0" y="1047150"/>
            <a:ext cx="2441447"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8" name="Shape 348"/>
        <p:cNvGrpSpPr/>
        <p:nvPr/>
      </p:nvGrpSpPr>
      <p:grpSpPr>
        <a:xfrm>
          <a:off x="0" y="0"/>
          <a:ext cx="0" cy="0"/>
          <a:chOff x="0" y="0"/>
          <a:chExt cx="0" cy="0"/>
        </a:xfrm>
      </p:grpSpPr>
      <p:sp>
        <p:nvSpPr>
          <p:cNvPr id="349" name="Google Shape;349;p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0" name="Google Shape;350;p28"/>
          <p:cNvSpPr txBox="1"/>
          <p:nvPr/>
        </p:nvSpPr>
        <p:spPr>
          <a:xfrm>
            <a:off x="2617700" y="503450"/>
            <a:ext cx="48789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Ceļ reputāciju: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AIR kvalitāte veicina pasniedzēju reputāciju lokālā un starptautiskā līmenī, vienlaikus piedāvājot iespējas sadarboties ar kolēģiem visā pasaulē.</a:t>
            </a:r>
            <a:endParaRPr b="0" i="0" sz="1400" u="none" cap="none" strike="noStrike">
              <a:solidFill>
                <a:srgbClr val="000000"/>
              </a:solidFill>
              <a:latin typeface="Arial"/>
              <a:ea typeface="Arial"/>
              <a:cs typeface="Arial"/>
              <a:sym typeface="Arial"/>
            </a:endParaRPr>
          </a:p>
        </p:txBody>
      </p:sp>
      <p:sp>
        <p:nvSpPr>
          <p:cNvPr id="351" name="Google Shape;351;p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2" name="Google Shape;352;p2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53" name="Google Shape;353;p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4" name="Google Shape;354;p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p28"/>
          <p:cNvSpPr txBox="1"/>
          <p:nvPr/>
        </p:nvSpPr>
        <p:spPr>
          <a:xfrm>
            <a:off x="0" y="1047150"/>
            <a:ext cx="2423160" cy="17358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3000"/>
              <a:buFont typeface="Arial"/>
              <a:buNone/>
            </a:pPr>
            <a:r>
              <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9" name="Shape 359"/>
        <p:cNvGrpSpPr/>
        <p:nvPr/>
      </p:nvGrpSpPr>
      <p:grpSpPr>
        <a:xfrm>
          <a:off x="0" y="0"/>
          <a:ext cx="0" cy="0"/>
          <a:chOff x="0" y="0"/>
          <a:chExt cx="0" cy="0"/>
        </a:xfrm>
      </p:grpSpPr>
      <p:sp>
        <p:nvSpPr>
          <p:cNvPr id="360" name="Google Shape;360;p2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1" name="Google Shape;361;p29"/>
          <p:cNvSpPr txBox="1"/>
          <p:nvPr/>
        </p:nvSpPr>
        <p:spPr>
          <a:xfrm>
            <a:off x="2609375" y="824000"/>
            <a:ext cx="5088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Samazina darba apjomu: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pasniedzējiem nav katru reizi jāizgudro ritenis no jauna, tie var izmantot to, kas jau ir gatavs.</a:t>
            </a:r>
            <a:endParaRPr b="0" i="0" sz="1400" u="none" cap="none" strike="noStrike">
              <a:solidFill>
                <a:srgbClr val="000000"/>
              </a:solidFill>
              <a:latin typeface="Arial"/>
              <a:ea typeface="Arial"/>
              <a:cs typeface="Arial"/>
              <a:sym typeface="Arial"/>
            </a:endParaRPr>
          </a:p>
        </p:txBody>
      </p:sp>
      <p:sp>
        <p:nvSpPr>
          <p:cNvPr id="362" name="Google Shape;362;p2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3" name="Google Shape;363;p2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64" name="Google Shape;364;p2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5" name="Google Shape;365;p2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 name="Google Shape;366;p29"/>
          <p:cNvSpPr txBox="1"/>
          <p:nvPr/>
        </p:nvSpPr>
        <p:spPr>
          <a:xfrm>
            <a:off x="0" y="1047150"/>
            <a:ext cx="2529549" cy="17358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3000"/>
              <a:buFont typeface="Arial"/>
              <a:buNone/>
            </a:pPr>
            <a:r>
              <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4" name="Shape 64"/>
        <p:cNvGrpSpPr/>
        <p:nvPr/>
      </p:nvGrpSpPr>
      <p:grpSpPr>
        <a:xfrm>
          <a:off x="0" y="0"/>
          <a:ext cx="0" cy="0"/>
          <a:chOff x="0" y="0"/>
          <a:chExt cx="0" cy="0"/>
        </a:xfrm>
      </p:grpSpPr>
      <p:sp>
        <p:nvSpPr>
          <p:cNvPr id="65" name="Google Shape;65;p3"/>
          <p:cNvSpPr txBox="1"/>
          <p:nvPr/>
        </p:nvSpPr>
        <p:spPr>
          <a:xfrm>
            <a:off x="3280117" y="1068571"/>
            <a:ext cx="18234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Kas ir AIR?</a:t>
            </a:r>
            <a:endParaRPr b="1" i="0" sz="3700" u="none" cap="none" strike="noStrike">
              <a:solidFill>
                <a:srgbClr val="004993"/>
              </a:solidFill>
              <a:latin typeface="Open Sans"/>
              <a:ea typeface="Open Sans"/>
              <a:cs typeface="Open Sans"/>
              <a:sym typeface="Open Sans"/>
            </a:endParaRPr>
          </a:p>
        </p:txBody>
      </p:sp>
      <p:sp>
        <p:nvSpPr>
          <p:cNvPr id="66" name="Google Shape;66;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7" name="Google Shape;67;p3"/>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sp>
        <p:nvSpPr>
          <p:cNvPr id="68" name="Google Shape;68;p3"/>
          <p:cNvSpPr txBox="1"/>
          <p:nvPr/>
        </p:nvSpPr>
        <p:spPr>
          <a:xfrm>
            <a:off x="1173150" y="1197360"/>
            <a:ext cx="18234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69" name="Google Shape;69;p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70" name="Google Shape;70;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1" name="Google Shape;71;p3"/>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GB" sz="700" u="none" cap="none" strike="noStrike">
                <a:solidFill>
                  <a:srgbClr val="000000"/>
                </a:solidFill>
                <a:latin typeface="Open Sans"/>
                <a:ea typeface="Open Sans"/>
                <a:cs typeface="Open Sans"/>
                <a:sym typeface="Open Sans"/>
              </a:rPr>
              <a:t>Your organization’s logo </a:t>
            </a:r>
            <a:r>
              <a:rPr b="0" i="0" lang="en-GB"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sp>
        <p:nvSpPr>
          <p:cNvPr id="72" name="Google Shape;72;p3"/>
          <p:cNvSpPr txBox="1"/>
          <p:nvPr/>
        </p:nvSpPr>
        <p:spPr>
          <a:xfrm>
            <a:off x="5108125" y="182325"/>
            <a:ext cx="2295300" cy="83096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PIEMĒRS PIELĀGOŠANAI JŪSU VAJADZĪBĀM</a:t>
            </a:r>
            <a:endParaRPr b="0" i="0" sz="1400" u="none" cap="none" strike="noStrike">
              <a:solidFill>
                <a:srgbClr val="FF0000"/>
              </a:solidFill>
              <a:latin typeface="Arial"/>
              <a:ea typeface="Arial"/>
              <a:cs typeface="Arial"/>
              <a:sym typeface="Arial"/>
            </a:endParaRPr>
          </a:p>
        </p:txBody>
      </p:sp>
      <p:sp>
        <p:nvSpPr>
          <p:cNvPr id="73" name="Google Shape;73;p3"/>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3"/>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3"/>
          <p:cNvSpPr txBox="1"/>
          <p:nvPr/>
        </p:nvSpPr>
        <p:spPr>
          <a:xfrm>
            <a:off x="2812525" y="3085225"/>
            <a:ext cx="3293602" cy="40007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Pievienojiet attiecinājuma paziņojumu</a:t>
            </a:r>
            <a:endParaRPr b="0" i="0" sz="1400" u="none" cap="none" strike="noStrike">
              <a:solidFill>
                <a:srgbClr val="FF0000"/>
              </a:solidFill>
              <a:latin typeface="Arial"/>
              <a:ea typeface="Arial"/>
              <a:cs typeface="Arial"/>
              <a:sym typeface="Arial"/>
            </a:endParaRPr>
          </a:p>
        </p:txBody>
      </p:sp>
      <p:sp>
        <p:nvSpPr>
          <p:cNvPr id="76" name="Google Shape;76;p3"/>
          <p:cNvSpPr txBox="1"/>
          <p:nvPr/>
        </p:nvSpPr>
        <p:spPr>
          <a:xfrm>
            <a:off x="4841800" y="259150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Pievienojiet organizācijas logo</a:t>
            </a:r>
            <a:endParaRPr b="0" i="0" sz="1400" u="none" cap="none" strike="noStrike">
              <a:solidFill>
                <a:srgbClr val="FF0000"/>
              </a:solidFill>
              <a:latin typeface="Arial"/>
              <a:ea typeface="Arial"/>
              <a:cs typeface="Arial"/>
              <a:sym typeface="Arial"/>
            </a:endParaRPr>
          </a:p>
        </p:txBody>
      </p:sp>
      <p:sp>
        <p:nvSpPr>
          <p:cNvPr id="77" name="Google Shape;77;p3"/>
          <p:cNvSpPr txBox="1"/>
          <p:nvPr/>
        </p:nvSpPr>
        <p:spPr>
          <a:xfrm>
            <a:off x="1160350" y="3628550"/>
            <a:ext cx="5313600" cy="365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GB" sz="700" u="none" cap="none" strike="noStrike">
                <a:solidFill>
                  <a:srgbClr val="000000"/>
                </a:solidFill>
                <a:latin typeface="Open Sans"/>
                <a:ea typeface="Open Sans"/>
                <a:cs typeface="Open Sans"/>
                <a:sym typeface="Open Sans"/>
              </a:rPr>
              <a:t>This work is a derivative of “Latvian_3. OE Benefits - ENOEL Twitter cards”,</a:t>
            </a:r>
            <a:endParaRPr b="0" i="0" sz="7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GB" sz="700" u="none" cap="none" strike="noStrike">
                <a:solidFill>
                  <a:srgbClr val="000000"/>
                </a:solidFill>
                <a:latin typeface="Open Sans"/>
                <a:ea typeface="Open Sans"/>
                <a:cs typeface="Open Sans"/>
                <a:sym typeface="Open Sans"/>
              </a:rPr>
              <a:t> </a:t>
            </a:r>
            <a:r>
              <a:rPr b="0" i="0" lang="en-GB" sz="700" u="sng" cap="none" strike="noStrike">
                <a:solidFill>
                  <a:srgbClr val="0097A7"/>
                </a:solidFill>
                <a:latin typeface="Open Sans"/>
                <a:ea typeface="Open Sans"/>
                <a:cs typeface="Open Sans"/>
                <a:sym typeface="Open Sans"/>
                <a:hlinkClick r:id="rId5">
                  <a:extLst>
                    <a:ext uri="{A12FA001-AC4F-418D-AE19-62706E023703}">
                      <ahyp:hlinkClr val="tx"/>
                    </a:ext>
                  </a:extLst>
                </a:hlinkClick>
              </a:rPr>
              <a:t>https://zenodo.org/record/5906818</a:t>
            </a:r>
            <a:r>
              <a:rPr b="0" i="0" lang="en-GB" sz="700" u="none" cap="none" strike="noStrike">
                <a:solidFill>
                  <a:srgbClr val="000000"/>
                </a:solidFill>
                <a:latin typeface="Open Sans"/>
                <a:ea typeface="Open Sans"/>
                <a:cs typeface="Open Sans"/>
                <a:sym typeface="Open Sans"/>
              </a:rPr>
              <a:t>, by </a:t>
            </a:r>
            <a:r>
              <a:rPr b="0" i="0" lang="en-GB" sz="700" u="sng" cap="none" strike="noStrike">
                <a:solidFill>
                  <a:srgbClr val="0097A7"/>
                </a:solidFill>
                <a:latin typeface="Open Sans"/>
                <a:ea typeface="Open Sans"/>
                <a:cs typeface="Open Sans"/>
                <a:sym typeface="Open Sans"/>
                <a:hlinkClick r:id="rId6">
                  <a:extLst>
                    <a:ext uri="{A12FA001-AC4F-418D-AE19-62706E023703}">
                      <ahyp:hlinkClr val="tx"/>
                    </a:ext>
                  </a:extLst>
                </a:hlinkClick>
              </a:rPr>
              <a:t>SPARC Europe </a:t>
            </a:r>
            <a:r>
              <a:rPr b="0" i="0" lang="en-GB" sz="700" u="none" cap="none" strike="noStrike">
                <a:solidFill>
                  <a:srgbClr val="000000"/>
                </a:solidFill>
                <a:latin typeface="Open Sans"/>
                <a:ea typeface="Open Sans"/>
                <a:cs typeface="Open Sans"/>
                <a:sym typeface="Open Sans"/>
              </a:rPr>
              <a:t>(ENOEL), </a:t>
            </a:r>
            <a:r>
              <a:rPr b="0" i="0" lang="en-GB" sz="700" u="sng" cap="none" strike="noStrike">
                <a:solidFill>
                  <a:srgbClr val="0097A7"/>
                </a:solidFill>
                <a:latin typeface="Open Sans"/>
                <a:ea typeface="Open Sans"/>
                <a:cs typeface="Open Sans"/>
                <a:sym typeface="Open Sans"/>
                <a:hlinkClick r:id="rId7">
                  <a:extLst>
                    <a:ext uri="{A12FA001-AC4F-418D-AE19-62706E023703}">
                      <ahyp:hlinkClr val="tx"/>
                    </a:ext>
                  </a:extLst>
                </a:hlinkClick>
              </a:rPr>
              <a:t>CC BY</a:t>
            </a:r>
            <a:endParaRPr b="0" i="0" sz="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0" name="Shape 370"/>
        <p:cNvGrpSpPr/>
        <p:nvPr/>
      </p:nvGrpSpPr>
      <p:grpSpPr>
        <a:xfrm>
          <a:off x="0" y="0"/>
          <a:ext cx="0" cy="0"/>
          <a:chOff x="0" y="0"/>
          <a:chExt cx="0" cy="0"/>
        </a:xfrm>
      </p:grpSpPr>
      <p:sp>
        <p:nvSpPr>
          <p:cNvPr id="371" name="Google Shape;371;p3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2" name="Google Shape;372;p30"/>
          <p:cNvSpPr txBox="1"/>
          <p:nvPr/>
        </p:nvSpPr>
        <p:spPr>
          <a:xfrm>
            <a:off x="2598425" y="1375600"/>
            <a:ext cx="50883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Iedvesmo: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AIR ir ceļš pie jaunām idejām.</a:t>
            </a:r>
            <a:endParaRPr b="0" i="0" sz="1400" u="none" cap="none" strike="noStrike">
              <a:solidFill>
                <a:srgbClr val="000000"/>
              </a:solidFill>
              <a:latin typeface="Arial"/>
              <a:ea typeface="Arial"/>
              <a:cs typeface="Arial"/>
              <a:sym typeface="Arial"/>
            </a:endParaRPr>
          </a:p>
        </p:txBody>
      </p:sp>
      <p:sp>
        <p:nvSpPr>
          <p:cNvPr id="373" name="Google Shape;373;p3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74" name="Google Shape;374;p3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75" name="Google Shape;375;p3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6" name="Google Shape;376;p3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 name="Google Shape;377;p30"/>
          <p:cNvSpPr txBox="1"/>
          <p:nvPr/>
        </p:nvSpPr>
        <p:spPr>
          <a:xfrm>
            <a:off x="-500" y="1047150"/>
            <a:ext cx="2530049" cy="17358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3000"/>
              <a:buFont typeface="Arial"/>
              <a:buNone/>
            </a:pPr>
            <a:r>
              <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1" name="Shape 381"/>
        <p:cNvGrpSpPr/>
        <p:nvPr/>
      </p:nvGrpSpPr>
      <p:grpSpPr>
        <a:xfrm>
          <a:off x="0" y="0"/>
          <a:ext cx="0" cy="0"/>
          <a:chOff x="0" y="0"/>
          <a:chExt cx="0" cy="0"/>
        </a:xfrm>
      </p:grpSpPr>
      <p:sp>
        <p:nvSpPr>
          <p:cNvPr id="382" name="Google Shape;382;p31"/>
          <p:cNvSpPr txBox="1"/>
          <p:nvPr/>
        </p:nvSpPr>
        <p:spPr>
          <a:xfrm>
            <a:off x="2546302" y="477875"/>
            <a:ext cx="50883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Veicina aktīvas pieejas: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pasniedzēji var dizainēt daudzveidīgas stratēģijas ar aktīvu studentu iesaisti, lai atbalstītu mācīšanās caur darīšanu pieredzes, kas balstītas AIR adaptēšanā un remiksēšanā.</a:t>
            </a:r>
            <a:endParaRPr b="0" i="0" sz="2400" u="none" cap="none" strike="noStrike">
              <a:solidFill>
                <a:srgbClr val="004993"/>
              </a:solidFill>
              <a:latin typeface="Open Sans"/>
              <a:ea typeface="Open Sans"/>
              <a:cs typeface="Open Sans"/>
              <a:sym typeface="Open Sans"/>
            </a:endParaRPr>
          </a:p>
        </p:txBody>
      </p:sp>
      <p:sp>
        <p:nvSpPr>
          <p:cNvPr id="383" name="Google Shape;383;p3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84" name="Google Shape;384;p3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5" name="Google Shape;385;p3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86" name="Google Shape;386;p3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7" name="Google Shape;387;p3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p31"/>
          <p:cNvSpPr txBox="1"/>
          <p:nvPr/>
        </p:nvSpPr>
        <p:spPr>
          <a:xfrm>
            <a:off x="-500" y="1047150"/>
            <a:ext cx="2387084"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2" name="Shape 392"/>
        <p:cNvGrpSpPr/>
        <p:nvPr/>
      </p:nvGrpSpPr>
      <p:grpSpPr>
        <a:xfrm>
          <a:off x="0" y="0"/>
          <a:ext cx="0" cy="0"/>
          <a:chOff x="0" y="0"/>
          <a:chExt cx="0" cy="0"/>
        </a:xfrm>
      </p:grpSpPr>
      <p:sp>
        <p:nvSpPr>
          <p:cNvPr id="393" name="Google Shape;393;p32"/>
          <p:cNvSpPr txBox="1"/>
          <p:nvPr/>
        </p:nvSpPr>
        <p:spPr>
          <a:xfrm>
            <a:off x="2544025" y="298975"/>
            <a:ext cx="5088300" cy="313929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Veicina sadarbību: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vienaudžu (peer-to-peer) atsauksmes, studentu sadarbība, un ekspertu iesaiste tiek palielināta un tie bagātina pasniedzējus, pateicoties procesam, ko rada atvērtās licences.</a:t>
            </a:r>
            <a:endParaRPr b="0" i="0" sz="1400" u="none" cap="none" strike="noStrike">
              <a:solidFill>
                <a:srgbClr val="000000"/>
              </a:solidFill>
              <a:latin typeface="Arial"/>
              <a:ea typeface="Arial"/>
              <a:cs typeface="Arial"/>
              <a:sym typeface="Arial"/>
            </a:endParaRPr>
          </a:p>
        </p:txBody>
      </p:sp>
      <p:sp>
        <p:nvSpPr>
          <p:cNvPr id="394" name="Google Shape;394;p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5" name="Google Shape;395;p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6" name="Google Shape;396;p3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397" name="Google Shape;397;p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8" name="Google Shape;398;p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 name="Google Shape;399;p32"/>
          <p:cNvSpPr txBox="1"/>
          <p:nvPr/>
        </p:nvSpPr>
        <p:spPr>
          <a:xfrm>
            <a:off x="0" y="1047150"/>
            <a:ext cx="2404871"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03" name="Shape 403"/>
        <p:cNvGrpSpPr/>
        <p:nvPr/>
      </p:nvGrpSpPr>
      <p:grpSpPr>
        <a:xfrm>
          <a:off x="0" y="0"/>
          <a:ext cx="0" cy="0"/>
          <a:chOff x="0" y="0"/>
          <a:chExt cx="0" cy="0"/>
        </a:xfrm>
      </p:grpSpPr>
      <p:sp>
        <p:nvSpPr>
          <p:cNvPr id="404" name="Google Shape;404;p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5" name="Google Shape;405;p33"/>
          <p:cNvSpPr txBox="1"/>
          <p:nvPr/>
        </p:nvSpPr>
        <p:spPr>
          <a:xfrm>
            <a:off x="2609075" y="491475"/>
            <a:ext cx="50883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Atbalsta inovācijas: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AIR piedāvā iespēju veicināt mācīšanas un mācīšanās materiālu kvalitāti, ļaujot citiem uz tiem balstīties un nodrošināt konstruktīvas atsauksmes.</a:t>
            </a:r>
            <a:endParaRPr b="0" i="0" sz="2400" u="none" cap="none" strike="noStrike">
              <a:solidFill>
                <a:srgbClr val="000000"/>
              </a:solidFill>
              <a:latin typeface="Arial"/>
              <a:ea typeface="Arial"/>
              <a:cs typeface="Arial"/>
              <a:sym typeface="Arial"/>
            </a:endParaRPr>
          </a:p>
        </p:txBody>
      </p:sp>
      <p:sp>
        <p:nvSpPr>
          <p:cNvPr id="406" name="Google Shape;406;p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07" name="Google Shape;407;p3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08" name="Google Shape;408;p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9" name="Google Shape;409;p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 name="Google Shape;410;p33"/>
          <p:cNvSpPr txBox="1"/>
          <p:nvPr/>
        </p:nvSpPr>
        <p:spPr>
          <a:xfrm>
            <a:off x="-500" y="1047150"/>
            <a:ext cx="2441947" cy="17358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3000"/>
              <a:buFont typeface="Arial"/>
              <a:buNone/>
            </a:pPr>
            <a:r>
              <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4" name="Shape 414"/>
        <p:cNvGrpSpPr/>
        <p:nvPr/>
      </p:nvGrpSpPr>
      <p:grpSpPr>
        <a:xfrm>
          <a:off x="0" y="0"/>
          <a:ext cx="0" cy="0"/>
          <a:chOff x="0" y="0"/>
          <a:chExt cx="0" cy="0"/>
        </a:xfrm>
      </p:grpSpPr>
      <p:sp>
        <p:nvSpPr>
          <p:cNvPr id="415" name="Google Shape;415;p34"/>
          <p:cNvSpPr txBox="1"/>
          <p:nvPr/>
        </p:nvSpPr>
        <p:spPr>
          <a:xfrm>
            <a:off x="2598425" y="767125"/>
            <a:ext cx="5088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Nodrošina mantojumu: </a:t>
            </a:r>
            <a:r>
              <a:rPr b="0" i="0" lang="en-GB" sz="2400" u="none" cap="none" strike="noStrike">
                <a:solidFill>
                  <a:srgbClr val="004993"/>
                </a:solidFill>
                <a:latin typeface="Open Sans"/>
                <a:ea typeface="Open Sans"/>
                <a:cs typeface="Open Sans"/>
                <a:sym typeface="Open Sans"/>
              </a:rPr>
              <a:t>vairākkārtējā izmantošana, ko veicina AIR, turpinās arī pēc pensionēšanās.</a:t>
            </a:r>
            <a:endParaRPr b="0" i="0" sz="2400" u="none" cap="none" strike="noStrike">
              <a:solidFill>
                <a:srgbClr val="000000"/>
              </a:solidFill>
              <a:latin typeface="Arial"/>
              <a:ea typeface="Arial"/>
              <a:cs typeface="Arial"/>
              <a:sym typeface="Arial"/>
            </a:endParaRPr>
          </a:p>
        </p:txBody>
      </p:sp>
      <p:sp>
        <p:nvSpPr>
          <p:cNvPr id="416" name="Google Shape;416;p3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17" name="Google Shape;417;p3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8" name="Google Shape;418;p3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19" name="Google Shape;419;p3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0" name="Google Shape;420;p3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p34"/>
          <p:cNvSpPr txBox="1"/>
          <p:nvPr/>
        </p:nvSpPr>
        <p:spPr>
          <a:xfrm>
            <a:off x="-500" y="1047150"/>
            <a:ext cx="2441948"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5" name="Shape 425"/>
        <p:cNvGrpSpPr/>
        <p:nvPr/>
      </p:nvGrpSpPr>
      <p:grpSpPr>
        <a:xfrm>
          <a:off x="0" y="0"/>
          <a:ext cx="0" cy="0"/>
          <a:chOff x="0" y="0"/>
          <a:chExt cx="0" cy="0"/>
        </a:xfrm>
      </p:grpSpPr>
      <p:sp>
        <p:nvSpPr>
          <p:cNvPr id="426" name="Google Shape;426;p3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7" name="Google Shape;427;p35"/>
          <p:cNvSpPr txBox="1"/>
          <p:nvPr/>
        </p:nvSpPr>
        <p:spPr>
          <a:xfrm>
            <a:off x="2625261" y="655525"/>
            <a:ext cx="50883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Paplašina izvēles iespējas: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AIR mācību grāmatas palielina pasniedzēju resursus un var garantēt tikpat augstu kvalitātes līmeni kā tradicionālās mācību grāmatas.</a:t>
            </a:r>
            <a:endParaRPr b="0" i="0" sz="2400" u="none" cap="none" strike="noStrike">
              <a:solidFill>
                <a:srgbClr val="000000"/>
              </a:solidFill>
              <a:latin typeface="Arial"/>
              <a:ea typeface="Arial"/>
              <a:cs typeface="Arial"/>
              <a:sym typeface="Arial"/>
            </a:endParaRPr>
          </a:p>
        </p:txBody>
      </p:sp>
      <p:sp>
        <p:nvSpPr>
          <p:cNvPr id="428" name="Google Shape;428;p3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29" name="Google Shape;429;p3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30" name="Google Shape;430;p3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1" name="Google Shape;431;p3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 name="Google Shape;432;p35"/>
          <p:cNvSpPr txBox="1"/>
          <p:nvPr/>
        </p:nvSpPr>
        <p:spPr>
          <a:xfrm>
            <a:off x="0" y="1047150"/>
            <a:ext cx="2450591" cy="17358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3000"/>
              <a:buFont typeface="Arial"/>
              <a:buNone/>
            </a:pPr>
            <a:r>
              <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6" name="Shape 436"/>
        <p:cNvGrpSpPr/>
        <p:nvPr/>
      </p:nvGrpSpPr>
      <p:grpSpPr>
        <a:xfrm>
          <a:off x="0" y="0"/>
          <a:ext cx="0" cy="0"/>
          <a:chOff x="0" y="0"/>
          <a:chExt cx="0" cy="0"/>
        </a:xfrm>
      </p:grpSpPr>
      <p:sp>
        <p:nvSpPr>
          <p:cNvPr id="437" name="Google Shape;437;p36"/>
          <p:cNvSpPr txBox="1"/>
          <p:nvPr/>
        </p:nvSpPr>
        <p:spPr>
          <a:xfrm>
            <a:off x="2535350" y="692750"/>
            <a:ext cx="50883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Veicina akadēmisko brīvību: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AIR atvērtās licences ļauj fakultātēm saviem kursiem regulāri modificēt un aktualizēt mācību resursus.</a:t>
            </a:r>
            <a:endParaRPr b="0" i="0" sz="2400" u="none" cap="none" strike="noStrike">
              <a:solidFill>
                <a:srgbClr val="004993"/>
              </a:solidFill>
              <a:latin typeface="Open Sans"/>
              <a:ea typeface="Open Sans"/>
              <a:cs typeface="Open Sans"/>
              <a:sym typeface="Open Sans"/>
            </a:endParaRPr>
          </a:p>
        </p:txBody>
      </p:sp>
      <p:sp>
        <p:nvSpPr>
          <p:cNvPr id="438" name="Google Shape;438;p3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9" name="Google Shape;439;p3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0" name="Google Shape;440;p3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41" name="Google Shape;441;p3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2" name="Google Shape;442;p3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36"/>
          <p:cNvSpPr txBox="1"/>
          <p:nvPr/>
        </p:nvSpPr>
        <p:spPr>
          <a:xfrm>
            <a:off x="0" y="1047150"/>
            <a:ext cx="2529549" cy="17358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3000"/>
              <a:buFont typeface="Arial"/>
              <a:buNone/>
            </a:pPr>
            <a:r>
              <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7" name="Shape 447"/>
        <p:cNvGrpSpPr/>
        <p:nvPr/>
      </p:nvGrpSpPr>
      <p:grpSpPr>
        <a:xfrm>
          <a:off x="0" y="0"/>
          <a:ext cx="0" cy="0"/>
          <a:chOff x="0" y="0"/>
          <a:chExt cx="0" cy="0"/>
        </a:xfrm>
      </p:grpSpPr>
      <p:sp>
        <p:nvSpPr>
          <p:cNvPr id="448" name="Google Shape;448;p37"/>
          <p:cNvSpPr txBox="1"/>
          <p:nvPr/>
        </p:nvSpPr>
        <p:spPr>
          <a:xfrm>
            <a:off x="2587775" y="181800"/>
            <a:ext cx="4885500" cy="301618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300" u="none" cap="none" strike="noStrike">
                <a:solidFill>
                  <a:srgbClr val="004993"/>
                </a:solidFill>
                <a:latin typeface="Open Sans"/>
                <a:ea typeface="Open Sans"/>
                <a:cs typeface="Open Sans"/>
                <a:sym typeface="Open Sans"/>
              </a:rPr>
              <a:t>Parāda inovācijas un radošumu: </a:t>
            </a:r>
            <a:r>
              <a:rPr b="0" i="0" lang="en-GB" sz="2300" u="none" cap="none" strike="noStrike">
                <a:solidFill>
                  <a:srgbClr val="004993"/>
                </a:solidFill>
                <a:latin typeface="Open Sans"/>
                <a:ea typeface="Open Sans"/>
                <a:cs typeface="Open Sans"/>
                <a:sym typeface="Open Sans"/>
              </a:rPr>
              <a:t>fakultātes radošums var atstāt pozitīvu iespaidu uz potenciālajiem studentiem vai sponsoriem. Tas var palīdzēt palielināt imatrikulēto skaitu konkrētiem kursiem un palielināt atsevišķu pasniedzēju vērtību.</a:t>
            </a:r>
            <a:endParaRPr b="0" i="0" sz="2300" u="none" cap="none" strike="noStrike">
              <a:solidFill>
                <a:srgbClr val="004993"/>
              </a:solidFill>
              <a:latin typeface="Arial"/>
              <a:ea typeface="Arial"/>
              <a:cs typeface="Arial"/>
              <a:sym typeface="Arial"/>
            </a:endParaRPr>
          </a:p>
        </p:txBody>
      </p:sp>
      <p:sp>
        <p:nvSpPr>
          <p:cNvPr id="449" name="Google Shape;449;p3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0" name="Google Shape;450;p3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1" name="Google Shape;451;p3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52" name="Google Shape;452;p3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53" name="Google Shape;453;p3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 name="Google Shape;454;p37"/>
          <p:cNvSpPr txBox="1"/>
          <p:nvPr/>
        </p:nvSpPr>
        <p:spPr>
          <a:xfrm>
            <a:off x="0" y="1047150"/>
            <a:ext cx="2529550" cy="17358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chemeClr val="lt1"/>
                </a:solidFill>
                <a:latin typeface="Open Sans"/>
                <a:ea typeface="Open Sans"/>
                <a:cs typeface="Open Sans"/>
                <a:sym typeface="Open Sans"/>
              </a:rPr>
              <a:t>Atvērtās izglītības ieguvumi </a:t>
            </a:r>
            <a:r>
              <a:rPr b="1" i="0" lang="en-GB" sz="24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3000"/>
              <a:buFont typeface="Arial"/>
              <a:buNone/>
            </a:pPr>
            <a:r>
              <a:t/>
            </a:r>
            <a:endParaRPr b="1" i="0" sz="30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58" name="Shape 458"/>
        <p:cNvGrpSpPr/>
        <p:nvPr/>
      </p:nvGrpSpPr>
      <p:grpSpPr>
        <a:xfrm>
          <a:off x="0" y="0"/>
          <a:ext cx="0" cy="0"/>
          <a:chOff x="0" y="0"/>
          <a:chExt cx="0" cy="0"/>
        </a:xfrm>
      </p:grpSpPr>
      <p:sp>
        <p:nvSpPr>
          <p:cNvPr id="459" name="Google Shape;459;p3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0" name="Google Shape;460;p38"/>
          <p:cNvSpPr txBox="1"/>
          <p:nvPr/>
        </p:nvSpPr>
        <p:spPr>
          <a:xfrm>
            <a:off x="2593775" y="128052"/>
            <a:ext cx="4858200" cy="33701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300" u="none" cap="none" strike="noStrike">
                <a:solidFill>
                  <a:srgbClr val="004993"/>
                </a:solidFill>
                <a:latin typeface="Open Sans"/>
                <a:ea typeface="Open Sans"/>
                <a:cs typeface="Open Sans"/>
                <a:sym typeface="Open Sans"/>
              </a:rPr>
              <a:t>Pārvirza resursus: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300" u="none" cap="none" strike="noStrike">
                <a:solidFill>
                  <a:schemeClr val="lt1"/>
                </a:solidFill>
                <a:latin typeface="Open Sans"/>
                <a:ea typeface="Open Sans"/>
                <a:cs typeface="Open Sans"/>
                <a:sym typeface="Open Sans"/>
              </a:rPr>
              <a:t>AIR ir pieejami tiešsaistē, par pieņemamu cenu drukātā formā, var glabāties mūžīgi, ir viegli aktualizējami. Resursi, kas citādi aizietu mācību literatūras iegādei, var tiks pārvirzīti tehnoloģijām, infrastruktūrai vai parādu samazināšanai.</a:t>
            </a:r>
            <a:endParaRPr b="0" i="0" sz="2300" u="none" cap="none" strike="noStrike">
              <a:solidFill>
                <a:schemeClr val="lt1"/>
              </a:solidFill>
              <a:latin typeface="Arial"/>
              <a:ea typeface="Arial"/>
              <a:cs typeface="Arial"/>
              <a:sym typeface="Arial"/>
            </a:endParaRPr>
          </a:p>
        </p:txBody>
      </p:sp>
      <p:sp>
        <p:nvSpPr>
          <p:cNvPr id="461" name="Google Shape;461;p3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62" name="Google Shape;462;p3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63" name="Google Shape;463;p3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4" name="Google Shape;464;p3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 name="Google Shape;465;p38"/>
          <p:cNvSpPr txBox="1"/>
          <p:nvPr/>
        </p:nvSpPr>
        <p:spPr>
          <a:xfrm>
            <a:off x="168025" y="1047150"/>
            <a:ext cx="2157300" cy="131725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Atvērtās izglītības ieguvumi </a:t>
            </a:r>
            <a:r>
              <a:rPr b="1" i="0" lang="en-GB" sz="2300" u="none" cap="none" strike="noStrike">
                <a:solidFill>
                  <a:srgbClr val="45BEDF"/>
                </a:solidFill>
                <a:latin typeface="Open Sans"/>
                <a:ea typeface="Open Sans"/>
                <a:cs typeface="Open Sans"/>
                <a:sym typeface="Open Sans"/>
              </a:rPr>
              <a:t>institūcijām</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9" name="Shape 469"/>
        <p:cNvGrpSpPr/>
        <p:nvPr/>
      </p:nvGrpSpPr>
      <p:grpSpPr>
        <a:xfrm>
          <a:off x="0" y="0"/>
          <a:ext cx="0" cy="0"/>
          <a:chOff x="0" y="0"/>
          <a:chExt cx="0" cy="0"/>
        </a:xfrm>
      </p:grpSpPr>
      <p:sp>
        <p:nvSpPr>
          <p:cNvPr id="470" name="Google Shape;470;p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1" name="Google Shape;471;p39"/>
          <p:cNvSpPr txBox="1"/>
          <p:nvPr/>
        </p:nvSpPr>
        <p:spPr>
          <a:xfrm>
            <a:off x="2591050" y="243760"/>
            <a:ext cx="4568400" cy="301618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300" u="none" cap="none" strike="noStrike">
                <a:solidFill>
                  <a:srgbClr val="004993"/>
                </a:solidFill>
                <a:latin typeface="Open Sans"/>
                <a:ea typeface="Open Sans"/>
                <a:cs typeface="Open Sans"/>
                <a:sym typeface="Open Sans"/>
              </a:rPr>
              <a:t>Atbalsta fakultāšu attīstību: </a:t>
            </a:r>
            <a:r>
              <a:rPr b="0" i="0" lang="en-GB" sz="2300" u="none" cap="none" strike="noStrike">
                <a:solidFill>
                  <a:schemeClr val="lt1"/>
                </a:solidFill>
                <a:latin typeface="Open Sans"/>
                <a:ea typeface="Open Sans"/>
                <a:cs typeface="Open Sans"/>
                <a:sym typeface="Open Sans"/>
              </a:rPr>
              <a:t>tiek izkopta AIR lietošana, paplašināta piekļuve, vienaudžu (peer-to-peer) mācīšanās starp dažādu institūciju un to fakultāšu dalībniekiem, tāpat kā tiek izkopta mācību materiālu kvalitāte.</a:t>
            </a:r>
            <a:endParaRPr b="0" i="0" sz="2300" u="none" cap="none" strike="noStrike">
              <a:solidFill>
                <a:schemeClr val="lt1"/>
              </a:solidFill>
              <a:latin typeface="Arial"/>
              <a:ea typeface="Arial"/>
              <a:cs typeface="Arial"/>
              <a:sym typeface="Arial"/>
            </a:endParaRPr>
          </a:p>
        </p:txBody>
      </p:sp>
      <p:sp>
        <p:nvSpPr>
          <p:cNvPr id="472" name="Google Shape;472;p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73" name="Google Shape;473;p3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74" name="Google Shape;474;p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5" name="Google Shape;475;p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 name="Google Shape;476;p39"/>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Atvērtās izglītības ieguvumi </a:t>
            </a:r>
            <a:r>
              <a:rPr b="1" i="0" lang="en-GB" sz="2300" u="none" cap="none" strike="noStrike">
                <a:solidFill>
                  <a:srgbClr val="45BEDF"/>
                </a:solidFill>
                <a:latin typeface="Open Sans"/>
                <a:ea typeface="Open Sans"/>
                <a:cs typeface="Open Sans"/>
                <a:sym typeface="Open Sans"/>
              </a:rPr>
              <a:t>institūcijām</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1" name="Shape 81"/>
        <p:cNvGrpSpPr/>
        <p:nvPr/>
      </p:nvGrpSpPr>
      <p:grpSpPr>
        <a:xfrm>
          <a:off x="0" y="0"/>
          <a:ext cx="0" cy="0"/>
          <a:chOff x="0" y="0"/>
          <a:chExt cx="0" cy="0"/>
        </a:xfrm>
      </p:grpSpPr>
      <p:sp>
        <p:nvSpPr>
          <p:cNvPr id="82" name="Google Shape;82;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83" name="Google Shape;83;p4"/>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84" name="Google Shape;84;p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85" name="Google Shape;85;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86" name="Google Shape;86;p4"/>
          <p:cNvSpPr txBox="1"/>
          <p:nvPr/>
        </p:nvSpPr>
        <p:spPr>
          <a:xfrm>
            <a:off x="1173150" y="1197360"/>
            <a:ext cx="18234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sp>
        <p:nvSpPr>
          <p:cNvPr id="87" name="Google Shape;87;p4"/>
          <p:cNvSpPr txBox="1"/>
          <p:nvPr/>
        </p:nvSpPr>
        <p:spPr>
          <a:xfrm>
            <a:off x="3280117" y="1068571"/>
            <a:ext cx="18234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Kas ir AIR?</a:t>
            </a:r>
            <a:endParaRPr b="1" i="0" sz="3700" u="none" cap="none" strike="noStrike">
              <a:solidFill>
                <a:srgbClr val="004993"/>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0" name="Shape 480"/>
        <p:cNvGrpSpPr/>
        <p:nvPr/>
      </p:nvGrpSpPr>
      <p:grpSpPr>
        <a:xfrm>
          <a:off x="0" y="0"/>
          <a:ext cx="0" cy="0"/>
          <a:chOff x="0" y="0"/>
          <a:chExt cx="0" cy="0"/>
        </a:xfrm>
      </p:grpSpPr>
      <p:sp>
        <p:nvSpPr>
          <p:cNvPr id="481" name="Google Shape;481;p4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2" name="Google Shape;482;p40"/>
          <p:cNvSpPr txBox="1"/>
          <p:nvPr/>
        </p:nvSpPr>
        <p:spPr>
          <a:xfrm>
            <a:off x="2651002" y="243760"/>
            <a:ext cx="4878900" cy="301618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300" u="none" cap="none" strike="noStrike">
                <a:solidFill>
                  <a:srgbClr val="004993"/>
                </a:solidFill>
                <a:latin typeface="Open Sans"/>
                <a:ea typeface="Open Sans"/>
                <a:cs typeface="Open Sans"/>
                <a:sym typeface="Open Sans"/>
              </a:rPr>
              <a:t>Jēgpilni izmantoti publiskie ieguldījumi: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300" u="none" cap="none" strike="noStrike">
                <a:solidFill>
                  <a:schemeClr val="lt1"/>
                </a:solidFill>
                <a:latin typeface="Open Sans"/>
                <a:ea typeface="Open Sans"/>
                <a:cs typeface="Open Sans"/>
                <a:sym typeface="Open Sans"/>
              </a:rPr>
              <a:t>resursi, kas nāk no publiskā finansējuma, tiek lietoti, lai radītu publiskas zināšanas, kā arī ar tiem dalās </a:t>
            </a:r>
            <a:r>
              <a:rPr b="0" i="1" lang="en-GB" sz="2300" u="none" cap="none" strike="noStrike">
                <a:solidFill>
                  <a:schemeClr val="lt1"/>
                </a:solidFill>
                <a:latin typeface="Open Sans"/>
                <a:ea typeface="Open Sans"/>
                <a:cs typeface="Open Sans"/>
                <a:sym typeface="Open Sans"/>
              </a:rPr>
              <a:t>krustu šķērsu </a:t>
            </a:r>
            <a:r>
              <a:rPr b="0" i="0" lang="en-GB" sz="2300" u="none" cap="none" strike="noStrike">
                <a:solidFill>
                  <a:schemeClr val="lt1"/>
                </a:solidFill>
                <a:latin typeface="Open Sans"/>
                <a:ea typeface="Open Sans"/>
                <a:cs typeface="Open Sans"/>
                <a:sym typeface="Open Sans"/>
              </a:rPr>
              <a:t>starp institūcijām ar pazeminātām papildus izmaksām.</a:t>
            </a:r>
            <a:endParaRPr b="0" i="0" sz="2300" u="none" cap="none" strike="noStrike">
              <a:solidFill>
                <a:schemeClr val="lt1"/>
              </a:solidFill>
              <a:latin typeface="Arial"/>
              <a:ea typeface="Arial"/>
              <a:cs typeface="Arial"/>
              <a:sym typeface="Arial"/>
            </a:endParaRPr>
          </a:p>
        </p:txBody>
      </p:sp>
      <p:sp>
        <p:nvSpPr>
          <p:cNvPr id="483" name="Google Shape;483;p4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84" name="Google Shape;484;p4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85" name="Google Shape;485;p4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6" name="Google Shape;486;p4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 name="Google Shape;487;p40"/>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Atvērtās izglītības ieguvumi </a:t>
            </a:r>
            <a:r>
              <a:rPr b="1" i="0" lang="en-GB" sz="2300" u="none" cap="none" strike="noStrike">
                <a:solidFill>
                  <a:srgbClr val="45BEDF"/>
                </a:solidFill>
                <a:latin typeface="Open Sans"/>
                <a:ea typeface="Open Sans"/>
                <a:cs typeface="Open Sans"/>
                <a:sym typeface="Open Sans"/>
              </a:rPr>
              <a:t>institūcijām</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1" name="Shape 491"/>
        <p:cNvGrpSpPr/>
        <p:nvPr/>
      </p:nvGrpSpPr>
      <p:grpSpPr>
        <a:xfrm>
          <a:off x="0" y="0"/>
          <a:ext cx="0" cy="0"/>
          <a:chOff x="0" y="0"/>
          <a:chExt cx="0" cy="0"/>
        </a:xfrm>
      </p:grpSpPr>
      <p:sp>
        <p:nvSpPr>
          <p:cNvPr id="492" name="Google Shape;492;p4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93" name="Google Shape;493;p41"/>
          <p:cNvSpPr txBox="1"/>
          <p:nvPr/>
        </p:nvSpPr>
        <p:spPr>
          <a:xfrm>
            <a:off x="2611550" y="574600"/>
            <a:ext cx="45684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Atbalsta pašreklāmu: </a:t>
            </a:r>
            <a:r>
              <a:rPr b="0" i="0" lang="en-GB" sz="2400" u="none" cap="none" strike="noStrike">
                <a:solidFill>
                  <a:schemeClr val="lt1"/>
                </a:solidFill>
                <a:latin typeface="Open Sans"/>
                <a:ea typeface="Open Sans"/>
                <a:cs typeface="Open Sans"/>
                <a:sym typeface="Open Sans"/>
              </a:rPr>
              <a:t>institūcijas publiskais tēls var daudz iegūt no tās AIR, ar kuriem tā dalās un kurus izmanto, kvalitātes.</a:t>
            </a:r>
            <a:endParaRPr b="0" i="0" sz="2400" u="none" cap="none" strike="noStrike">
              <a:solidFill>
                <a:schemeClr val="lt1"/>
              </a:solidFill>
              <a:latin typeface="Arial"/>
              <a:ea typeface="Arial"/>
              <a:cs typeface="Arial"/>
              <a:sym typeface="Arial"/>
            </a:endParaRPr>
          </a:p>
        </p:txBody>
      </p:sp>
      <p:sp>
        <p:nvSpPr>
          <p:cNvPr id="494" name="Google Shape;494;p4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95" name="Google Shape;495;p4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496" name="Google Shape;496;p4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7" name="Google Shape;497;p4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 name="Google Shape;498;p41"/>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Atvērtās izglītības ieguvumi </a:t>
            </a:r>
            <a:r>
              <a:rPr b="1" i="0" lang="en-GB" sz="2300" u="none" cap="none" strike="noStrike">
                <a:solidFill>
                  <a:srgbClr val="45BEDF"/>
                </a:solidFill>
                <a:latin typeface="Open Sans"/>
                <a:ea typeface="Open Sans"/>
                <a:cs typeface="Open Sans"/>
                <a:sym typeface="Open Sans"/>
              </a:rPr>
              <a:t>institūcijām</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2" name="Shape 502"/>
        <p:cNvGrpSpPr/>
        <p:nvPr/>
      </p:nvGrpSpPr>
      <p:grpSpPr>
        <a:xfrm>
          <a:off x="0" y="0"/>
          <a:ext cx="0" cy="0"/>
          <a:chOff x="0" y="0"/>
          <a:chExt cx="0" cy="0"/>
        </a:xfrm>
      </p:grpSpPr>
      <p:sp>
        <p:nvSpPr>
          <p:cNvPr id="503" name="Google Shape;503;p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4" name="Google Shape;504;p42"/>
          <p:cNvSpPr txBox="1"/>
          <p:nvPr/>
        </p:nvSpPr>
        <p:spPr>
          <a:xfrm>
            <a:off x="2611550" y="191275"/>
            <a:ext cx="45684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Atbalsta starptautisku sadarbību: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chemeClr val="lt1"/>
                </a:solidFill>
                <a:latin typeface="Open Sans"/>
                <a:ea typeface="Open Sans"/>
                <a:cs typeface="Open Sans"/>
                <a:sym typeface="Open Sans"/>
              </a:rPr>
              <a:t>darbs ar AIR palielina institūcijas redzamību, ceļ tās reputāciju starptautiskā līmenī caur aktīvu sadarbību ar citām institūcijām pasaulē.</a:t>
            </a:r>
            <a:endParaRPr b="0" i="0" sz="2400" u="none" cap="none" strike="noStrike">
              <a:solidFill>
                <a:schemeClr val="lt1"/>
              </a:solidFill>
              <a:latin typeface="Arial"/>
              <a:ea typeface="Arial"/>
              <a:cs typeface="Arial"/>
              <a:sym typeface="Arial"/>
            </a:endParaRPr>
          </a:p>
        </p:txBody>
      </p:sp>
      <p:sp>
        <p:nvSpPr>
          <p:cNvPr id="505" name="Google Shape;505;p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06" name="Google Shape;506;p4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07" name="Google Shape;507;p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8" name="Google Shape;508;p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 name="Google Shape;509;p42"/>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Atvērtās izglītības ieguvumi </a:t>
            </a:r>
            <a:r>
              <a:rPr b="1" i="0" lang="en-GB" sz="2300" u="none" cap="none" strike="noStrike">
                <a:solidFill>
                  <a:srgbClr val="45BEDF"/>
                </a:solidFill>
                <a:latin typeface="Open Sans"/>
                <a:ea typeface="Open Sans"/>
                <a:cs typeface="Open Sans"/>
                <a:sym typeface="Open Sans"/>
              </a:rPr>
              <a:t>institūcijām</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13" name="Shape 513"/>
        <p:cNvGrpSpPr/>
        <p:nvPr/>
      </p:nvGrpSpPr>
      <p:grpSpPr>
        <a:xfrm>
          <a:off x="0" y="0"/>
          <a:ext cx="0" cy="0"/>
          <a:chOff x="0" y="0"/>
          <a:chExt cx="0" cy="0"/>
        </a:xfrm>
      </p:grpSpPr>
      <p:sp>
        <p:nvSpPr>
          <p:cNvPr id="514" name="Google Shape;514;p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5" name="Google Shape;515;p43"/>
          <p:cNvSpPr txBox="1"/>
          <p:nvPr/>
        </p:nvSpPr>
        <p:spPr>
          <a:xfrm>
            <a:off x="2591050" y="334345"/>
            <a:ext cx="49149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Veicina nodarbinātību: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chemeClr val="lt1"/>
                </a:solidFill>
                <a:latin typeface="Open Sans"/>
                <a:ea typeface="Open Sans"/>
                <a:cs typeface="Open Sans"/>
                <a:sym typeface="Open Sans"/>
              </a:rPr>
              <a:t>AIR lietošana palielina iesaisti augstākajā izglītībā, paplašinot piekļuvi netipiskiem izglītojamajiem, kas izdara izvēles, balstoties uz piedāvāto izglītības materiālu kvalitāti.</a:t>
            </a:r>
            <a:endParaRPr b="0" i="0" sz="2400" u="none" cap="none" strike="noStrike">
              <a:solidFill>
                <a:schemeClr val="lt1"/>
              </a:solidFill>
              <a:latin typeface="Arial"/>
              <a:ea typeface="Arial"/>
              <a:cs typeface="Arial"/>
              <a:sym typeface="Arial"/>
            </a:endParaRPr>
          </a:p>
        </p:txBody>
      </p:sp>
      <p:sp>
        <p:nvSpPr>
          <p:cNvPr id="516" name="Google Shape;516;p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7" name="Google Shape;517;p4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18" name="Google Shape;518;p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9" name="Google Shape;519;p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p43"/>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Atvērtās izglītības ieguvumi </a:t>
            </a:r>
            <a:r>
              <a:rPr b="1" i="0" lang="en-GB" sz="2300" u="none" cap="none" strike="noStrike">
                <a:solidFill>
                  <a:srgbClr val="45BEDF"/>
                </a:solidFill>
                <a:latin typeface="Open Sans"/>
                <a:ea typeface="Open Sans"/>
                <a:cs typeface="Open Sans"/>
                <a:sym typeface="Open Sans"/>
              </a:rPr>
              <a:t>institūcijām</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4" name="Shape 524"/>
        <p:cNvGrpSpPr/>
        <p:nvPr/>
      </p:nvGrpSpPr>
      <p:grpSpPr>
        <a:xfrm>
          <a:off x="0" y="0"/>
          <a:ext cx="0" cy="0"/>
          <a:chOff x="0" y="0"/>
          <a:chExt cx="0" cy="0"/>
        </a:xfrm>
      </p:grpSpPr>
      <p:sp>
        <p:nvSpPr>
          <p:cNvPr id="525" name="Google Shape;525;p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6" name="Google Shape;526;p44"/>
          <p:cNvSpPr txBox="1"/>
          <p:nvPr/>
        </p:nvSpPr>
        <p:spPr>
          <a:xfrm>
            <a:off x="2687750" y="889625"/>
            <a:ext cx="4568400" cy="160040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300" u="none" cap="none" strike="noStrike">
                <a:solidFill>
                  <a:srgbClr val="004993"/>
                </a:solidFill>
                <a:latin typeface="Open Sans"/>
                <a:ea typeface="Open Sans"/>
                <a:cs typeface="Open Sans"/>
                <a:sym typeface="Open Sans"/>
              </a:rPr>
              <a:t>Veicina absolventu piesaisti: </a:t>
            </a:r>
            <a:r>
              <a:rPr b="0" i="0" lang="en-GB" sz="2300" u="none" cap="none" strike="noStrike">
                <a:solidFill>
                  <a:schemeClr val="lt1"/>
                </a:solidFill>
                <a:latin typeface="Open Sans"/>
                <a:ea typeface="Open Sans"/>
                <a:cs typeface="Open Sans"/>
                <a:sym typeface="Open Sans"/>
              </a:rPr>
              <a:t>kvalitatīvu AIR piedāvāšana absolventiem palīdz institūcijām saglābāt aktīvu saikni ar viņiem. </a:t>
            </a:r>
            <a:endParaRPr b="0" i="0" sz="2300" u="none" cap="none" strike="noStrike">
              <a:solidFill>
                <a:schemeClr val="lt1"/>
              </a:solidFill>
              <a:latin typeface="Arial"/>
              <a:ea typeface="Arial"/>
              <a:cs typeface="Arial"/>
              <a:sym typeface="Arial"/>
            </a:endParaRPr>
          </a:p>
        </p:txBody>
      </p:sp>
      <p:sp>
        <p:nvSpPr>
          <p:cNvPr id="527" name="Google Shape;527;p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8" name="Google Shape;528;p44"/>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29" name="Google Shape;529;p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0" name="Google Shape;530;p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 name="Google Shape;531;p44"/>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Atvērtās izglītības ieguvumi </a:t>
            </a:r>
            <a:r>
              <a:rPr b="1" i="0" lang="en-GB" sz="2300" u="none" cap="none" strike="noStrike">
                <a:solidFill>
                  <a:srgbClr val="45BEDF"/>
                </a:solidFill>
                <a:latin typeface="Open Sans"/>
                <a:ea typeface="Open Sans"/>
                <a:cs typeface="Open Sans"/>
                <a:sym typeface="Open Sans"/>
              </a:rPr>
              <a:t>institūcijām</a:t>
            </a:r>
            <a:endParaRPr b="1" i="0" sz="3000" u="none" cap="none" strike="noStrike">
              <a:solidFill>
                <a:srgbClr val="FFDE59"/>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5" name="Shape 535"/>
        <p:cNvGrpSpPr/>
        <p:nvPr/>
      </p:nvGrpSpPr>
      <p:grpSpPr>
        <a:xfrm>
          <a:off x="0" y="0"/>
          <a:ext cx="0" cy="0"/>
          <a:chOff x="0" y="0"/>
          <a:chExt cx="0" cy="0"/>
        </a:xfrm>
      </p:grpSpPr>
      <p:sp>
        <p:nvSpPr>
          <p:cNvPr id="536" name="Google Shape;536;p4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7" name="Google Shape;537;p45"/>
          <p:cNvSpPr txBox="1"/>
          <p:nvPr/>
        </p:nvSpPr>
        <p:spPr>
          <a:xfrm>
            <a:off x="2611550" y="635875"/>
            <a:ext cx="4694506"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Atbloķē informāciju: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dalīties ar zināšanām var daudz plašāk, ar licenču palīdzību </a:t>
            </a:r>
            <a:r>
              <a:rPr b="0" i="1" lang="en-GB" sz="2400" u="none" cap="none" strike="noStrike">
                <a:solidFill>
                  <a:srgbClr val="004993"/>
                </a:solidFill>
                <a:latin typeface="Open Sans"/>
                <a:ea typeface="Open Sans"/>
                <a:cs typeface="Open Sans"/>
                <a:sym typeface="Open Sans"/>
              </a:rPr>
              <a:t>atslēdzot</a:t>
            </a:r>
            <a:r>
              <a:rPr b="0" i="0" lang="en-GB" sz="2400" u="none" cap="none" strike="noStrike">
                <a:solidFill>
                  <a:srgbClr val="004993"/>
                </a:solidFill>
                <a:latin typeface="Open Sans"/>
                <a:ea typeface="Open Sans"/>
                <a:cs typeface="Open Sans"/>
                <a:sym typeface="Open Sans"/>
              </a:rPr>
              <a:t>  izglītības resursus (padarot tos pieejamus ikvienam, kas ir ieinteresēts).</a:t>
            </a:r>
            <a:endParaRPr b="0" i="0" sz="2000" u="none" cap="none" strike="noStrike">
              <a:solidFill>
                <a:srgbClr val="000000"/>
              </a:solidFill>
              <a:latin typeface="Arial"/>
              <a:ea typeface="Arial"/>
              <a:cs typeface="Arial"/>
              <a:sym typeface="Arial"/>
            </a:endParaRPr>
          </a:p>
        </p:txBody>
      </p:sp>
      <p:sp>
        <p:nvSpPr>
          <p:cNvPr id="538" name="Google Shape;538;p4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39" name="Google Shape;539;p4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40" name="Google Shape;540;p4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1" name="Google Shape;541;p4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p45"/>
          <p:cNvSpPr txBox="1"/>
          <p:nvPr/>
        </p:nvSpPr>
        <p:spPr>
          <a:xfrm>
            <a:off x="185100" y="1060525"/>
            <a:ext cx="22527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rgbClr val="FFFFFF"/>
                </a:solidFill>
                <a:latin typeface="Open Sans"/>
                <a:ea typeface="Open Sans"/>
                <a:cs typeface="Open Sans"/>
                <a:sym typeface="Open Sans"/>
              </a:rPr>
              <a:t>Atvērtās izglītības ieguvumi visiem</a:t>
            </a:r>
            <a:endParaRPr b="1" i="0" sz="2400" u="none" cap="none" strike="noStrike">
              <a:solidFill>
                <a:schemeClr val="lt1"/>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6" name="Shape 546"/>
        <p:cNvGrpSpPr/>
        <p:nvPr/>
      </p:nvGrpSpPr>
      <p:grpSpPr>
        <a:xfrm>
          <a:off x="0" y="0"/>
          <a:ext cx="0" cy="0"/>
          <a:chOff x="0" y="0"/>
          <a:chExt cx="0" cy="0"/>
        </a:xfrm>
      </p:grpSpPr>
      <p:sp>
        <p:nvSpPr>
          <p:cNvPr id="547" name="Google Shape;547;p4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8" name="Google Shape;548;p46"/>
          <p:cNvSpPr txBox="1"/>
          <p:nvPr/>
        </p:nvSpPr>
        <p:spPr>
          <a:xfrm>
            <a:off x="2611550" y="679625"/>
            <a:ext cx="45684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Zināšanu pārnese: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izglītības resursi, kas radīti no nodokļu naudas palīdzību, ir publiski pieejami, vairākkārt lietojami un ar tiem var dalīties.</a:t>
            </a:r>
            <a:endParaRPr b="0" i="0" sz="2400" u="none" cap="none" strike="noStrike">
              <a:solidFill>
                <a:srgbClr val="000000"/>
              </a:solidFill>
              <a:latin typeface="Arial"/>
              <a:ea typeface="Arial"/>
              <a:cs typeface="Arial"/>
              <a:sym typeface="Arial"/>
            </a:endParaRPr>
          </a:p>
        </p:txBody>
      </p:sp>
      <p:sp>
        <p:nvSpPr>
          <p:cNvPr id="549" name="Google Shape;549;p4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50" name="Google Shape;550;p4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51" name="Google Shape;551;p4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2" name="Google Shape;552;p4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 name="Google Shape;553;p46"/>
          <p:cNvSpPr txBox="1"/>
          <p:nvPr/>
        </p:nvSpPr>
        <p:spPr>
          <a:xfrm>
            <a:off x="185100" y="1060525"/>
            <a:ext cx="22527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rgbClr val="FFFFFF"/>
                </a:solidFill>
                <a:latin typeface="Open Sans"/>
                <a:ea typeface="Open Sans"/>
                <a:cs typeface="Open Sans"/>
                <a:sym typeface="Open Sans"/>
              </a:rPr>
              <a:t>Atvērtās izglītības ieguvumi visiem</a:t>
            </a:r>
            <a:endParaRPr b="1" i="0" sz="2400" u="none" cap="none" strike="noStrike">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7" name="Shape 557"/>
        <p:cNvGrpSpPr/>
        <p:nvPr/>
      </p:nvGrpSpPr>
      <p:grpSpPr>
        <a:xfrm>
          <a:off x="0" y="0"/>
          <a:ext cx="0" cy="0"/>
          <a:chOff x="0" y="0"/>
          <a:chExt cx="0" cy="0"/>
        </a:xfrm>
      </p:grpSpPr>
      <p:sp>
        <p:nvSpPr>
          <p:cNvPr id="558" name="Google Shape;558;p4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9" name="Google Shape;559;p47"/>
          <p:cNvSpPr txBox="1"/>
          <p:nvPr/>
        </p:nvSpPr>
        <p:spPr>
          <a:xfrm>
            <a:off x="2623825" y="366600"/>
            <a:ext cx="493410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Notiek mācīšanās visa mūža garumā: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ikviens var finansiāli atļauties būt informēts par aktuālo un īstenot mūžizglītību, tiek mazināta plaisa starp formālām, neformālām un informālām atvērtajām iespējām.</a:t>
            </a:r>
            <a:endParaRPr b="0" i="0" sz="2400" u="none" cap="none" strike="noStrike">
              <a:solidFill>
                <a:srgbClr val="000000"/>
              </a:solidFill>
              <a:latin typeface="Arial"/>
              <a:ea typeface="Arial"/>
              <a:cs typeface="Arial"/>
              <a:sym typeface="Arial"/>
            </a:endParaRPr>
          </a:p>
        </p:txBody>
      </p:sp>
      <p:sp>
        <p:nvSpPr>
          <p:cNvPr id="560" name="Google Shape;560;p4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1" name="Google Shape;561;p4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62" name="Google Shape;562;p4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63" name="Google Shape;563;p4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p47"/>
          <p:cNvSpPr txBox="1"/>
          <p:nvPr/>
        </p:nvSpPr>
        <p:spPr>
          <a:xfrm>
            <a:off x="185100" y="1060525"/>
            <a:ext cx="22527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rgbClr val="FFFFFF"/>
                </a:solidFill>
                <a:latin typeface="Open Sans"/>
                <a:ea typeface="Open Sans"/>
                <a:cs typeface="Open Sans"/>
                <a:sym typeface="Open Sans"/>
              </a:rPr>
              <a:t>Atvērtās izglītības ieguvumi visiem</a:t>
            </a:r>
            <a:endParaRPr b="1" i="0" sz="2400" u="none" cap="none" strike="noStrike">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8" name="Shape 568"/>
        <p:cNvGrpSpPr/>
        <p:nvPr/>
      </p:nvGrpSpPr>
      <p:grpSpPr>
        <a:xfrm>
          <a:off x="0" y="0"/>
          <a:ext cx="0" cy="0"/>
          <a:chOff x="0" y="0"/>
          <a:chExt cx="0" cy="0"/>
        </a:xfrm>
      </p:grpSpPr>
      <p:sp>
        <p:nvSpPr>
          <p:cNvPr id="569" name="Google Shape;569;p4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0" name="Google Shape;570;p48"/>
          <p:cNvSpPr txBox="1"/>
          <p:nvPr/>
        </p:nvSpPr>
        <p:spPr>
          <a:xfrm>
            <a:off x="2611550" y="496075"/>
            <a:ext cx="4884068"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Veicina vienlīdzību: </a:t>
            </a:r>
            <a:endParaRPr b="1"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par brīvu tiešsaistē pieejami resursi padara vienādas kvalitātes zināšanu nodrošināšanu visiem, neatkarīgi no to ekonomiskā un sociālā statusa, vienkāršāku. </a:t>
            </a:r>
            <a:endParaRPr b="0" i="0" sz="2400" u="none" cap="none" strike="noStrike">
              <a:solidFill>
                <a:srgbClr val="000000"/>
              </a:solidFill>
              <a:latin typeface="Arial"/>
              <a:ea typeface="Arial"/>
              <a:cs typeface="Arial"/>
              <a:sym typeface="Arial"/>
            </a:endParaRPr>
          </a:p>
        </p:txBody>
      </p:sp>
      <p:sp>
        <p:nvSpPr>
          <p:cNvPr id="571" name="Google Shape;571;p4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72" name="Google Shape;572;p4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73" name="Google Shape;573;p4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4" name="Google Shape;574;p4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p48"/>
          <p:cNvSpPr txBox="1"/>
          <p:nvPr/>
        </p:nvSpPr>
        <p:spPr>
          <a:xfrm>
            <a:off x="185100" y="1060525"/>
            <a:ext cx="22527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rgbClr val="FFFFFF"/>
                </a:solidFill>
                <a:latin typeface="Open Sans"/>
                <a:ea typeface="Open Sans"/>
                <a:cs typeface="Open Sans"/>
                <a:sym typeface="Open Sans"/>
              </a:rPr>
              <a:t>Atvērtās izglītības ieguvumi visiem</a:t>
            </a:r>
            <a:endParaRPr b="1" i="0" sz="2400" u="none" cap="none" strike="noStrike">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9" name="Shape 579"/>
        <p:cNvGrpSpPr/>
        <p:nvPr/>
      </p:nvGrpSpPr>
      <p:grpSpPr>
        <a:xfrm>
          <a:off x="0" y="0"/>
          <a:ext cx="0" cy="0"/>
          <a:chOff x="0" y="0"/>
          <a:chExt cx="0" cy="0"/>
        </a:xfrm>
      </p:grpSpPr>
      <p:sp>
        <p:nvSpPr>
          <p:cNvPr id="580" name="Google Shape;580;p4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1" name="Google Shape;581;p49"/>
          <p:cNvSpPr txBox="1"/>
          <p:nvPr/>
        </p:nvSpPr>
        <p:spPr>
          <a:xfrm>
            <a:off x="2611550" y="419875"/>
            <a:ext cx="5008450" cy="276995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Veicina dažādību un iekļaušanu: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rgbClr val="004993"/>
                </a:solidFill>
                <a:latin typeface="Open Sans"/>
                <a:ea typeface="Open Sans"/>
                <a:cs typeface="Open Sans"/>
                <a:sym typeface="Open Sans"/>
              </a:rPr>
              <a:t>AIR materiāliem ir viegli piekļūt un ar tiem dalīties internetā, tādējādi tie ir lielisks rīks, lai atklātu un iepazītu dažādus skatījumus un viedokļus.</a:t>
            </a:r>
            <a:endParaRPr b="0" i="0" sz="2400" u="none" cap="none" strike="noStrike">
              <a:solidFill>
                <a:srgbClr val="000000"/>
              </a:solidFill>
              <a:latin typeface="Arial"/>
              <a:ea typeface="Arial"/>
              <a:cs typeface="Arial"/>
              <a:sym typeface="Arial"/>
            </a:endParaRPr>
          </a:p>
        </p:txBody>
      </p:sp>
      <p:sp>
        <p:nvSpPr>
          <p:cNvPr id="582" name="Google Shape;582;p4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83" name="Google Shape;583;p4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84" name="Google Shape;584;p4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5" name="Google Shape;585;p4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p49"/>
          <p:cNvSpPr txBox="1"/>
          <p:nvPr/>
        </p:nvSpPr>
        <p:spPr>
          <a:xfrm>
            <a:off x="185100" y="1060525"/>
            <a:ext cx="22527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rgbClr val="FFFFFF"/>
                </a:solidFill>
                <a:latin typeface="Open Sans"/>
                <a:ea typeface="Open Sans"/>
                <a:cs typeface="Open Sans"/>
                <a:sym typeface="Open Sans"/>
              </a:rPr>
              <a:t>Atvērtās izglītības ieguvumi visiem</a:t>
            </a:r>
            <a:endParaRPr b="1" i="0" sz="2400" u="none" cap="none" strike="noStrike">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1" name="Shape 91"/>
        <p:cNvGrpSpPr/>
        <p:nvPr/>
      </p:nvGrpSpPr>
      <p:grpSpPr>
        <a:xfrm>
          <a:off x="0" y="0"/>
          <a:ext cx="0" cy="0"/>
          <a:chOff x="0" y="0"/>
          <a:chExt cx="0" cy="0"/>
        </a:xfrm>
      </p:grpSpPr>
      <p:sp>
        <p:nvSpPr>
          <p:cNvPr id="92" name="Google Shape;92;p5"/>
          <p:cNvSpPr txBox="1"/>
          <p:nvPr/>
        </p:nvSpPr>
        <p:spPr>
          <a:xfrm>
            <a:off x="3247791" y="917934"/>
            <a:ext cx="43722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Kas ir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atvērtās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licences?</a:t>
            </a:r>
            <a:endParaRPr b="1" i="0" sz="3700" u="none" cap="none" strike="noStrike">
              <a:solidFill>
                <a:srgbClr val="004993"/>
              </a:solidFill>
              <a:latin typeface="Open Sans"/>
              <a:ea typeface="Open Sans"/>
              <a:cs typeface="Open Sans"/>
              <a:sym typeface="Open Sans"/>
            </a:endParaRPr>
          </a:p>
        </p:txBody>
      </p:sp>
      <p:sp>
        <p:nvSpPr>
          <p:cNvPr id="93" name="Google Shape;93;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4" name="Google Shape;94;p5"/>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95" name="Google Shape;95;p5"/>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96" name="Google Shape;96;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97" name="Google Shape;97;p5"/>
          <p:cNvSpPr txBox="1"/>
          <p:nvPr/>
        </p:nvSpPr>
        <p:spPr>
          <a:xfrm>
            <a:off x="1173150" y="1197360"/>
            <a:ext cx="18234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0" name="Shape 590"/>
        <p:cNvGrpSpPr/>
        <p:nvPr/>
      </p:nvGrpSpPr>
      <p:grpSpPr>
        <a:xfrm>
          <a:off x="0" y="0"/>
          <a:ext cx="0" cy="0"/>
          <a:chOff x="0" y="0"/>
          <a:chExt cx="0" cy="0"/>
        </a:xfrm>
      </p:grpSpPr>
      <p:sp>
        <p:nvSpPr>
          <p:cNvPr id="591" name="Google Shape;591;p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2" name="Google Shape;592;p50"/>
          <p:cNvSpPr txBox="1"/>
          <p:nvPr/>
        </p:nvSpPr>
        <p:spPr>
          <a:xfrm>
            <a:off x="2622900" y="736202"/>
            <a:ext cx="4568400" cy="203129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Veicina pilsoņzinātni: </a:t>
            </a:r>
            <a:r>
              <a:rPr b="0" i="0" lang="en-GB" sz="2400" u="none" cap="none" strike="noStrike">
                <a:solidFill>
                  <a:srgbClr val="004993"/>
                </a:solidFill>
                <a:latin typeface="Open Sans"/>
                <a:ea typeface="Open Sans"/>
                <a:cs typeface="Open Sans"/>
                <a:sym typeface="Open Sans"/>
              </a:rPr>
              <a:t>zināšanas var radīt ikviens, un materiālu pieejamība padara  vienkāršāku procesu - turpināt iegūt zināšanas.</a:t>
            </a:r>
            <a:endParaRPr b="0" i="0" sz="2400" u="none" cap="none" strike="noStrike">
              <a:solidFill>
                <a:srgbClr val="000000"/>
              </a:solidFill>
              <a:latin typeface="Arial"/>
              <a:ea typeface="Arial"/>
              <a:cs typeface="Arial"/>
              <a:sym typeface="Arial"/>
            </a:endParaRPr>
          </a:p>
        </p:txBody>
      </p:sp>
      <p:sp>
        <p:nvSpPr>
          <p:cNvPr id="593" name="Google Shape;593;p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94" name="Google Shape;594;p50"/>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595" name="Google Shape;595;p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6" name="Google Shape;596;p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 name="Google Shape;597;p50"/>
          <p:cNvSpPr txBox="1"/>
          <p:nvPr/>
        </p:nvSpPr>
        <p:spPr>
          <a:xfrm>
            <a:off x="185100" y="1060525"/>
            <a:ext cx="22527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rgbClr val="FFFFFF"/>
                </a:solidFill>
                <a:latin typeface="Open Sans"/>
                <a:ea typeface="Open Sans"/>
                <a:cs typeface="Open Sans"/>
                <a:sym typeface="Open Sans"/>
              </a:rPr>
              <a:t>Atvērtās izglītības ieguvumi visiem</a:t>
            </a:r>
            <a:endParaRPr b="1" i="0" sz="2400" u="none" cap="none" strike="noStrike">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1" name="Shape 601"/>
        <p:cNvGrpSpPr/>
        <p:nvPr/>
      </p:nvGrpSpPr>
      <p:grpSpPr>
        <a:xfrm>
          <a:off x="0" y="0"/>
          <a:ext cx="0" cy="0"/>
          <a:chOff x="0" y="0"/>
          <a:chExt cx="0" cy="0"/>
        </a:xfrm>
      </p:grpSpPr>
      <p:sp>
        <p:nvSpPr>
          <p:cNvPr id="602" name="Google Shape;602;p5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603" name="Google Shape;603;p51"/>
          <p:cNvSpPr txBox="1"/>
          <p:nvPr/>
        </p:nvSpPr>
        <p:spPr>
          <a:xfrm>
            <a:off x="2591050" y="325537"/>
            <a:ext cx="4946700" cy="301618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000"/>
              <a:buFont typeface="Arial"/>
              <a:buNone/>
            </a:pPr>
            <a:r>
              <a:rPr b="1" i="0" lang="en-GB" sz="2000" u="none" cap="none" strike="noStrike">
                <a:solidFill>
                  <a:srgbClr val="004993"/>
                </a:solidFill>
                <a:latin typeface="Open Sans"/>
                <a:ea typeface="Open Sans"/>
                <a:cs typeface="Open Sans"/>
                <a:sym typeface="Open Sans"/>
              </a:rPr>
              <a:t>Veicina kvalitāti: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rPr b="0" i="0" lang="en-GB" sz="2000" u="none" cap="none" strike="noStrike">
                <a:solidFill>
                  <a:srgbClr val="004993"/>
                </a:solidFill>
                <a:latin typeface="Open Sans"/>
                <a:ea typeface="Open Sans"/>
                <a:cs typeface="Open Sans"/>
                <a:sym typeface="Open Sans"/>
              </a:rPr>
              <a:t>jebkurš var atbalstīt AIR kvalitātes pilnveidošanu, vienkārši uzdodot jautājumus to precizēšanai; piekļuves neesamība nozīmē jautājumu neesamību, jautājumu neesamība nozīmē šaubu neesamību. Ja nav šaubu, nav uzlabojumu.</a:t>
            </a:r>
            <a:endParaRPr b="0" i="0" sz="2000" u="none" cap="none" strike="noStrike">
              <a:solidFill>
                <a:srgbClr val="004993"/>
              </a:solidFill>
              <a:latin typeface="Open Sans"/>
              <a:ea typeface="Open Sans"/>
              <a:cs typeface="Open Sans"/>
              <a:sym typeface="Open Sans"/>
            </a:endParaRPr>
          </a:p>
        </p:txBody>
      </p:sp>
      <p:sp>
        <p:nvSpPr>
          <p:cNvPr id="604" name="Google Shape;604;p5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05" name="Google Shape;605;p51"/>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06" name="Google Shape;606;p5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7" name="Google Shape;607;p5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 name="Google Shape;608;p51"/>
          <p:cNvSpPr txBox="1"/>
          <p:nvPr/>
        </p:nvSpPr>
        <p:spPr>
          <a:xfrm>
            <a:off x="185100" y="1060525"/>
            <a:ext cx="22527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rgbClr val="FFFFFF"/>
                </a:solidFill>
                <a:latin typeface="Open Sans"/>
                <a:ea typeface="Open Sans"/>
                <a:cs typeface="Open Sans"/>
                <a:sym typeface="Open Sans"/>
              </a:rPr>
              <a:t>Atvērtās izglītības ieguvumi visiem</a:t>
            </a:r>
            <a:endParaRPr b="1" i="0" sz="2400" u="none" cap="none" strike="noStrike">
              <a:solidFill>
                <a:schemeClr val="lt1"/>
              </a:solidFill>
              <a:latin typeface="Open Sans"/>
              <a:ea typeface="Open Sans"/>
              <a:cs typeface="Open Sans"/>
              <a:sym typeface="Open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2" name="Shape 612"/>
        <p:cNvGrpSpPr/>
        <p:nvPr/>
      </p:nvGrpSpPr>
      <p:grpSpPr>
        <a:xfrm>
          <a:off x="0" y="0"/>
          <a:ext cx="0" cy="0"/>
          <a:chOff x="0" y="0"/>
          <a:chExt cx="0" cy="0"/>
        </a:xfrm>
      </p:grpSpPr>
      <p:sp>
        <p:nvSpPr>
          <p:cNvPr id="613" name="Google Shape;613;p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14" name="Google Shape;614;p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5" name="Google Shape;615;p52"/>
          <p:cNvSpPr txBox="1"/>
          <p:nvPr/>
        </p:nvSpPr>
        <p:spPr>
          <a:xfrm>
            <a:off x="2759125" y="767125"/>
            <a:ext cx="4688100" cy="195435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300" u="none" cap="none" strike="noStrike">
                <a:solidFill>
                  <a:srgbClr val="004993"/>
                </a:solidFill>
                <a:latin typeface="Open Sans"/>
                <a:ea typeface="Open Sans"/>
                <a:cs typeface="Open Sans"/>
                <a:sym typeface="Open Sans"/>
              </a:rPr>
              <a:t>Paplašina robežas: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300" u="none" cap="none" strike="noStrike">
                <a:solidFill>
                  <a:srgbClr val="004993"/>
                </a:solidFill>
                <a:latin typeface="Open Sans"/>
                <a:ea typeface="Open Sans"/>
                <a:cs typeface="Open Sans"/>
                <a:sym typeface="Open Sans"/>
              </a:rPr>
              <a:t>AIR ir brīnišķīgs veids, kā dalīties ar zināšanām pāri robežām, lai veidotu adaptācijas, kas pielāgojamas lokāli.</a:t>
            </a:r>
            <a:endParaRPr b="0" i="0" sz="2300" u="none" cap="none" strike="noStrike">
              <a:solidFill>
                <a:srgbClr val="004993"/>
              </a:solidFill>
              <a:latin typeface="Arial"/>
              <a:ea typeface="Arial"/>
              <a:cs typeface="Arial"/>
              <a:sym typeface="Arial"/>
            </a:endParaRPr>
          </a:p>
        </p:txBody>
      </p:sp>
      <p:sp>
        <p:nvSpPr>
          <p:cNvPr id="616" name="Google Shape;616;p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7" name="Google Shape;617;p52"/>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sp>
        <p:nvSpPr>
          <p:cNvPr id="618" name="Google Shape;618;p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 name="Google Shape;619;p52"/>
          <p:cNvSpPr txBox="1"/>
          <p:nvPr/>
        </p:nvSpPr>
        <p:spPr>
          <a:xfrm>
            <a:off x="185100" y="1060525"/>
            <a:ext cx="2252700" cy="1366498"/>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400"/>
              <a:buFont typeface="Arial"/>
              <a:buNone/>
            </a:pPr>
            <a:r>
              <a:rPr b="1" i="0" lang="en-GB" sz="2400" u="none" cap="none" strike="noStrike">
                <a:solidFill>
                  <a:srgbClr val="FFFFFF"/>
                </a:solidFill>
                <a:latin typeface="Open Sans"/>
                <a:ea typeface="Open Sans"/>
                <a:cs typeface="Open Sans"/>
                <a:sym typeface="Open Sans"/>
              </a:rPr>
              <a:t>Atvērtās izglītības ieguvumi visiem</a:t>
            </a:r>
            <a:endParaRPr b="1" i="0" sz="2400" u="none" cap="none" strike="noStrike">
              <a:solidFill>
                <a:schemeClr val="lt1"/>
              </a:solidFill>
              <a:latin typeface="Open Sans"/>
              <a:ea typeface="Open Sans"/>
              <a:cs typeface="Open Sans"/>
              <a:sym typeface="Ope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23" name="Shape 623"/>
        <p:cNvGrpSpPr/>
        <p:nvPr/>
      </p:nvGrpSpPr>
      <p:grpSpPr>
        <a:xfrm>
          <a:off x="0" y="0"/>
          <a:ext cx="0" cy="0"/>
          <a:chOff x="0" y="0"/>
          <a:chExt cx="0" cy="0"/>
        </a:xfrm>
      </p:grpSpPr>
      <p:sp>
        <p:nvSpPr>
          <p:cNvPr id="624" name="Google Shape;624;p53"/>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AN ENOEL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GB" sz="3700" u="none" cap="none" strike="noStrike">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625" name="Google Shape;625;p5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26" name="Google Shape;626;p53"/>
          <p:cNvPicPr preferRelativeResize="0"/>
          <p:nvPr/>
        </p:nvPicPr>
        <p:blipFill rotWithShape="1">
          <a:blip r:embed="rId3">
            <a:alphaModFix/>
          </a:blip>
          <a:srcRect b="0" l="0" r="0" t="0"/>
          <a:stretch/>
        </p:blipFill>
        <p:spPr>
          <a:xfrm>
            <a:off x="1328400" y="431675"/>
            <a:ext cx="2053626" cy="1559049"/>
          </a:xfrm>
          <a:prstGeom prst="rect">
            <a:avLst/>
          </a:prstGeom>
          <a:noFill/>
          <a:ln>
            <a:noFill/>
          </a:ln>
        </p:spPr>
      </p:pic>
      <p:sp>
        <p:nvSpPr>
          <p:cNvPr id="627" name="Google Shape;627;p53"/>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cxnSp>
        <p:nvCxnSpPr>
          <p:cNvPr id="628" name="Google Shape;628;p53"/>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629" name="Google Shape;629;p5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pic>
        <p:nvPicPr>
          <p:cNvPr id="630" name="Google Shape;630;p53"/>
          <p:cNvPicPr preferRelativeResize="0"/>
          <p:nvPr/>
        </p:nvPicPr>
        <p:blipFill rotWithShape="1">
          <a:blip r:embed="rId5">
            <a:alphaModFix/>
          </a:blip>
          <a:srcRect b="0" l="0" r="0" t="0"/>
          <a:stretch/>
        </p:blipFill>
        <p:spPr>
          <a:xfrm>
            <a:off x="6332275" y="3583485"/>
            <a:ext cx="1146766" cy="334325"/>
          </a:xfrm>
          <a:prstGeom prst="rect">
            <a:avLst/>
          </a:prstGeom>
          <a:noFill/>
          <a:ln>
            <a:noFill/>
          </a:ln>
        </p:spPr>
      </p:pic>
      <p:pic>
        <p:nvPicPr>
          <p:cNvPr id="631" name="Google Shape;631;p53"/>
          <p:cNvPicPr preferRelativeResize="0"/>
          <p:nvPr/>
        </p:nvPicPr>
        <p:blipFill rotWithShape="1">
          <a:blip r:embed="rId6">
            <a:alphaModFix/>
          </a:blip>
          <a:srcRect b="0" l="0" r="0" t="0"/>
          <a:stretch/>
        </p:blipFill>
        <p:spPr>
          <a:xfrm>
            <a:off x="5663175" y="3575413"/>
            <a:ext cx="594365" cy="334325"/>
          </a:xfrm>
          <a:prstGeom prst="rect">
            <a:avLst/>
          </a:prstGeom>
          <a:noFill/>
          <a:ln>
            <a:noFill/>
          </a:ln>
        </p:spPr>
      </p:pic>
      <p:sp>
        <p:nvSpPr>
          <p:cNvPr id="632" name="Google Shape;632;p53"/>
          <p:cNvSpPr txBox="1"/>
          <p:nvPr/>
        </p:nvSpPr>
        <p:spPr>
          <a:xfrm>
            <a:off x="1009775" y="2076700"/>
            <a:ext cx="6026700" cy="12084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i="0" lang="en-GB" sz="800" u="none" cap="none" strike="noStrike">
                <a:solidFill>
                  <a:srgbClr val="000000"/>
                </a:solidFill>
                <a:latin typeface="Open Sans"/>
                <a:ea typeface="Open Sans"/>
                <a:cs typeface="Open Sans"/>
                <a:sym typeface="Open Sans"/>
              </a:rPr>
              <a:t>“Latvian_</a:t>
            </a:r>
            <a:r>
              <a:rPr lang="en-GB" sz="800">
                <a:solidFill>
                  <a:schemeClr val="dk1"/>
                </a:solidFill>
                <a:latin typeface="Open Sans"/>
                <a:ea typeface="Open Sans"/>
                <a:cs typeface="Open Sans"/>
                <a:sym typeface="Open Sans"/>
              </a:rPr>
              <a:t>OE Benefits - ENOEL Toolkit</a:t>
            </a:r>
            <a:r>
              <a:rPr i="0" lang="en-GB" sz="800" u="none" cap="none" strike="noStrike">
                <a:solidFill>
                  <a:srgbClr val="000000"/>
                </a:solidFill>
                <a:latin typeface="Open Sans"/>
                <a:ea typeface="Open Sans"/>
                <a:cs typeface="Open Sans"/>
                <a:sym typeface="Open Sans"/>
              </a:rPr>
              <a:t>” is an adaptation of “An ENOEL Toolkit” published as of October 2021 </a:t>
            </a:r>
            <a:r>
              <a:rPr i="0" lang="en-GB" sz="800" u="sng" cap="none" strike="noStrike">
                <a:solidFill>
                  <a:srgbClr val="1155CC"/>
                </a:solidFill>
                <a:latin typeface="Open Sans"/>
                <a:ea typeface="Open Sans"/>
                <a:cs typeface="Open Sans"/>
                <a:sym typeface="Open Sans"/>
                <a:hlinkClick r:id="rId7">
                  <a:extLst>
                    <a:ext uri="{A12FA001-AC4F-418D-AE19-62706E023703}">
                      <ahyp:hlinkClr val="tx"/>
                    </a:ext>
                  </a:extLst>
                </a:hlinkClick>
              </a:rPr>
              <a:t>here</a:t>
            </a:r>
            <a:r>
              <a:rPr i="0" lang="en-GB" sz="800" u="none" cap="none" strike="noStrike">
                <a:solidFill>
                  <a:srgbClr val="000000"/>
                </a:solidFill>
                <a:latin typeface="Open Sans"/>
                <a:ea typeface="Open Sans"/>
                <a:cs typeface="Open Sans"/>
                <a:sym typeface="Open Sans"/>
              </a:rPr>
              <a:t> (the “Original Work”), licensed by</a:t>
            </a:r>
            <a:r>
              <a:rPr i="0" lang="en-GB" sz="8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i="0" lang="en-GB" sz="8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i="0" lang="en-GB" sz="800" u="none" cap="none" strike="noStrike">
                <a:solidFill>
                  <a:srgbClr val="000000"/>
                </a:solidFill>
                <a:latin typeface="Open Sans"/>
                <a:ea typeface="Open Sans"/>
                <a:cs typeface="Open Sans"/>
                <a:sym typeface="Open Sans"/>
              </a:rPr>
              <a:t> (curated by </a:t>
            </a:r>
            <a:r>
              <a:rPr i="0" lang="en-GB" sz="8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i="0" lang="en-GB" sz="800" u="none" cap="none" strike="noStrike">
                <a:solidFill>
                  <a:srgbClr val="333333"/>
                </a:solidFill>
                <a:latin typeface="Open Sans"/>
                <a:ea typeface="Open Sans"/>
                <a:cs typeface="Open Sans"/>
                <a:sym typeface="Open Sans"/>
              </a:rPr>
              <a:t>) </a:t>
            </a:r>
            <a:r>
              <a:rPr i="0" lang="en-GB" sz="800" u="none" cap="none" strike="noStrike">
                <a:solidFill>
                  <a:srgbClr val="000000"/>
                </a:solidFill>
                <a:latin typeface="Open Sans"/>
                <a:ea typeface="Open Sans"/>
                <a:cs typeface="Open Sans"/>
                <a:sym typeface="Open Sans"/>
              </a:rPr>
              <a:t>under a </a:t>
            </a:r>
            <a:r>
              <a:rPr i="0" lang="en-GB" sz="8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i="0" lang="en-GB" sz="800" u="none" cap="none" strike="noStrike">
                <a:solidFill>
                  <a:srgbClr val="000000"/>
                </a:solidFill>
                <a:latin typeface="Open Sans"/>
                <a:ea typeface="Open Sans"/>
                <a:cs typeface="Open Sans"/>
                <a:sym typeface="Open Sans"/>
              </a:rPr>
              <a:t>. This adaptation is made and published by SPARC EUROPE (the “Adapter”) under a </a:t>
            </a:r>
            <a:r>
              <a:rPr i="0" lang="en-GB" sz="8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i="0" lang="en-GB" sz="800" u="none" cap="none" strike="noStrike">
                <a:solidFill>
                  <a:srgbClr val="000000"/>
                </a:solidFill>
                <a:latin typeface="Open Sans"/>
                <a:ea typeface="Open Sans"/>
                <a:cs typeface="Open Sans"/>
                <a:sym typeface="Open Sans"/>
              </a:rPr>
              <a:t>. The Adapter modified the Original Work in the following respects: translated the materials from English to Latvian.”</a:t>
            </a:r>
            <a:endParaRPr i="0" sz="8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i="0" lang="en-GB" sz="800" u="none" cap="none" strike="noStrike">
                <a:solidFill>
                  <a:srgbClr val="000000"/>
                </a:solidFill>
                <a:latin typeface="Open Sans"/>
                <a:ea typeface="Open Sans"/>
                <a:cs typeface="Open Sans"/>
                <a:sym typeface="Open Sans"/>
              </a:rPr>
              <a:t>Special thanks to </a:t>
            </a:r>
            <a:r>
              <a:rPr i="0" lang="en-GB" sz="800" u="none" cap="none" strike="noStrike">
                <a:solidFill>
                  <a:schemeClr val="dk1"/>
                </a:solidFill>
                <a:latin typeface="Open Sans"/>
                <a:ea typeface="Open Sans"/>
                <a:cs typeface="Open Sans"/>
                <a:sym typeface="Open Sans"/>
              </a:rPr>
              <a:t>Agnese Pašāne</a:t>
            </a:r>
            <a:r>
              <a:rPr i="0" lang="en-GB" sz="800" u="none" cap="none" strike="noStrike">
                <a:solidFill>
                  <a:srgbClr val="000000"/>
                </a:solidFill>
                <a:latin typeface="Open Sans"/>
                <a:ea typeface="Open Sans"/>
                <a:cs typeface="Open Sans"/>
                <a:sym typeface="Open Sans"/>
              </a:rPr>
              <a:t> for the Latvian translation.</a:t>
            </a:r>
            <a:endParaRPr i="0" sz="800" u="none" cap="none" strike="noStrike">
              <a:solidFill>
                <a:srgbClr val="000000"/>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1" name="Shape 101"/>
        <p:cNvGrpSpPr/>
        <p:nvPr/>
      </p:nvGrpSpPr>
      <p:grpSpPr>
        <a:xfrm>
          <a:off x="0" y="0"/>
          <a:ext cx="0" cy="0"/>
          <a:chOff x="0" y="0"/>
          <a:chExt cx="0" cy="0"/>
        </a:xfrm>
      </p:grpSpPr>
      <p:sp>
        <p:nvSpPr>
          <p:cNvPr id="102" name="Google Shape;102;p6"/>
          <p:cNvSpPr txBox="1"/>
          <p:nvPr/>
        </p:nvSpPr>
        <p:spPr>
          <a:xfrm>
            <a:off x="3199017" y="848896"/>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GB" sz="3700" u="none" cap="none" strike="noStrike">
                <a:solidFill>
                  <a:srgbClr val="004993"/>
                </a:solidFill>
                <a:latin typeface="Open Sans"/>
                <a:ea typeface="Open Sans"/>
                <a:cs typeface="Open Sans"/>
                <a:sym typeface="Open Sans"/>
              </a:rPr>
              <a:t>Ko var </a:t>
            </a:r>
            <a:endParaRPr b="0" i="0" sz="37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GB" sz="3700" u="none" cap="none" strike="noStrike">
                <a:solidFill>
                  <a:srgbClr val="004993"/>
                </a:solidFill>
                <a:latin typeface="Open Sans"/>
                <a:ea typeface="Open Sans"/>
                <a:cs typeface="Open Sans"/>
                <a:sym typeface="Open Sans"/>
              </a:rPr>
              <a:t>darīt ar </a:t>
            </a:r>
            <a:endParaRPr b="0" i="0" sz="37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GB" sz="3700" u="none" cap="none" strike="noStrike">
                <a:solidFill>
                  <a:srgbClr val="004993"/>
                </a:solidFill>
                <a:latin typeface="Open Sans"/>
                <a:ea typeface="Open Sans"/>
                <a:cs typeface="Open Sans"/>
                <a:sym typeface="Open Sans"/>
              </a:rPr>
              <a:t>AIR?</a:t>
            </a:r>
            <a:endParaRPr b="0" i="0" sz="3700" u="none" cap="none" strike="noStrike">
              <a:solidFill>
                <a:srgbClr val="000000"/>
              </a:solidFill>
              <a:latin typeface="Arial"/>
              <a:ea typeface="Arial"/>
              <a:cs typeface="Arial"/>
              <a:sym typeface="Arial"/>
            </a:endParaRPr>
          </a:p>
        </p:txBody>
      </p:sp>
      <p:sp>
        <p:nvSpPr>
          <p:cNvPr id="103" name="Google Shape;103;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4" name="Google Shape;104;p6"/>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105" name="Google Shape;105;p6"/>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06" name="Google Shape;106;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07" name="Google Shape;107;p6"/>
          <p:cNvSpPr txBox="1"/>
          <p:nvPr/>
        </p:nvSpPr>
        <p:spPr>
          <a:xfrm>
            <a:off x="1173150" y="1197360"/>
            <a:ext cx="18234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1" name="Shape 111"/>
        <p:cNvGrpSpPr/>
        <p:nvPr/>
      </p:nvGrpSpPr>
      <p:grpSpPr>
        <a:xfrm>
          <a:off x="0" y="0"/>
          <a:ext cx="0" cy="0"/>
          <a:chOff x="0" y="0"/>
          <a:chExt cx="0" cy="0"/>
        </a:xfrm>
      </p:grpSpPr>
      <p:sp>
        <p:nvSpPr>
          <p:cNvPr id="112" name="Google Shape;112;p7"/>
          <p:cNvSpPr txBox="1"/>
          <p:nvPr/>
        </p:nvSpPr>
        <p:spPr>
          <a:xfrm>
            <a:off x="3362042" y="848896"/>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GB" sz="3700" u="none" cap="none" strike="noStrike">
                <a:solidFill>
                  <a:srgbClr val="004993"/>
                </a:solidFill>
                <a:latin typeface="Open Sans"/>
                <a:ea typeface="Open Sans"/>
                <a:cs typeface="Open Sans"/>
                <a:sym typeface="Open Sans"/>
              </a:rPr>
              <a:t>AIR </a:t>
            </a:r>
            <a:endParaRPr b="0" i="0" sz="37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0"/>
              <a:buFont typeface="Arial"/>
              <a:buNone/>
            </a:pPr>
            <a:r>
              <a:rPr b="1" i="0" lang="en-GB" sz="3700" u="none" cap="none" strike="noStrike">
                <a:solidFill>
                  <a:srgbClr val="004993"/>
                </a:solidFill>
                <a:latin typeface="Open Sans"/>
                <a:ea typeface="Open Sans"/>
                <a:cs typeface="Open Sans"/>
                <a:sym typeface="Open Sans"/>
              </a:rPr>
              <a:t>jābūt pieejamiem</a:t>
            </a:r>
            <a:endParaRPr b="1" i="0" sz="3700" u="none" cap="none" strike="noStrike">
              <a:solidFill>
                <a:srgbClr val="004993"/>
              </a:solidFill>
              <a:latin typeface="Open Sans"/>
              <a:ea typeface="Open Sans"/>
              <a:cs typeface="Open Sans"/>
              <a:sym typeface="Open Sans"/>
            </a:endParaRPr>
          </a:p>
        </p:txBody>
      </p:sp>
      <p:sp>
        <p:nvSpPr>
          <p:cNvPr id="113" name="Google Shape;113;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4" name="Google Shape;114;p7"/>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115" name="Google Shape;115;p7"/>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16" name="Google Shape;116;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17" name="Google Shape;117;p7"/>
          <p:cNvSpPr txBox="1"/>
          <p:nvPr/>
        </p:nvSpPr>
        <p:spPr>
          <a:xfrm>
            <a:off x="1173150" y="1197360"/>
            <a:ext cx="18234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1" name="Shape 121"/>
        <p:cNvGrpSpPr/>
        <p:nvPr/>
      </p:nvGrpSpPr>
      <p:grpSpPr>
        <a:xfrm>
          <a:off x="0" y="0"/>
          <a:ext cx="0" cy="0"/>
          <a:chOff x="0" y="0"/>
          <a:chExt cx="0" cy="0"/>
        </a:xfrm>
      </p:grpSpPr>
      <p:sp>
        <p:nvSpPr>
          <p:cNvPr id="122" name="Google Shape;122;p8"/>
          <p:cNvSpPr txBox="1"/>
          <p:nvPr/>
        </p:nvSpPr>
        <p:spPr>
          <a:xfrm>
            <a:off x="3286241" y="848896"/>
            <a:ext cx="42198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4000"/>
              <a:buFont typeface="Arial"/>
              <a:buNone/>
            </a:pPr>
            <a:r>
              <a:rPr b="1" i="0" lang="en-GB" sz="3700" u="none" cap="none" strike="noStrike">
                <a:solidFill>
                  <a:srgbClr val="004993"/>
                </a:solidFill>
                <a:latin typeface="Open Sans"/>
                <a:ea typeface="Open Sans"/>
                <a:cs typeface="Open Sans"/>
                <a:sym typeface="Open Sans"/>
              </a:rPr>
              <a:t>AIR jābūt vairākkārt izmantojamiem</a:t>
            </a:r>
            <a:endParaRPr b="1" i="0" sz="3700" u="none" cap="none" strike="noStrike">
              <a:solidFill>
                <a:srgbClr val="004993"/>
              </a:solidFill>
              <a:latin typeface="Open Sans"/>
              <a:ea typeface="Open Sans"/>
              <a:cs typeface="Open Sans"/>
              <a:sym typeface="Open Sans"/>
            </a:endParaRPr>
          </a:p>
        </p:txBody>
      </p:sp>
      <p:sp>
        <p:nvSpPr>
          <p:cNvPr id="123" name="Google Shape;123;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4" name="Google Shape;124;p8"/>
          <p:cNvPicPr preferRelativeResize="0"/>
          <p:nvPr/>
        </p:nvPicPr>
        <p:blipFill rotWithShape="1">
          <a:blip r:embed="rId3">
            <a:alphaModFix/>
          </a:blip>
          <a:srcRect b="0" l="0" r="0" t="0"/>
          <a:stretch/>
        </p:blipFill>
        <p:spPr>
          <a:xfrm>
            <a:off x="758900" y="1067800"/>
            <a:ext cx="2053626" cy="1559049"/>
          </a:xfrm>
          <a:prstGeom prst="rect">
            <a:avLst/>
          </a:prstGeom>
          <a:noFill/>
          <a:ln>
            <a:noFill/>
          </a:ln>
        </p:spPr>
      </p:pic>
      <p:cxnSp>
        <p:nvCxnSpPr>
          <p:cNvPr id="125" name="Google Shape;125;p8"/>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26" name="Google Shape;126;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27" name="Google Shape;127;p8"/>
          <p:cNvSpPr txBox="1"/>
          <p:nvPr/>
        </p:nvSpPr>
        <p:spPr>
          <a:xfrm>
            <a:off x="1173150" y="1197360"/>
            <a:ext cx="18234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lt1"/>
                </a:solidFill>
                <a:latin typeface="Open Sans"/>
                <a:ea typeface="Open Sans"/>
                <a:cs typeface="Open Sans"/>
                <a:sym typeface="Open Sans"/>
              </a:rPr>
              <a:t>OER</a:t>
            </a:r>
            <a:endParaRPr b="1" i="0" sz="32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chemeClr val="lt1"/>
                </a:solidFill>
                <a:latin typeface="Open Sans"/>
                <a:ea typeface="Open Sans"/>
                <a:cs typeface="Open Sans"/>
                <a:sym typeface="Open Sans"/>
              </a:rPr>
              <a:t>BASIC</a:t>
            </a:r>
            <a:endParaRPr b="0" i="0" sz="2300" u="none" cap="none" strike="noStrike">
              <a:solidFill>
                <a:schemeClr val="lt1"/>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1" name="Shape 131"/>
        <p:cNvGrpSpPr/>
        <p:nvPr/>
      </p:nvGrpSpPr>
      <p:grpSpPr>
        <a:xfrm>
          <a:off x="0" y="0"/>
          <a:ext cx="0" cy="0"/>
          <a:chOff x="0" y="0"/>
          <a:chExt cx="0" cy="0"/>
        </a:xfrm>
      </p:grpSpPr>
      <p:sp>
        <p:nvSpPr>
          <p:cNvPr id="132" name="Google Shape;132;p9"/>
          <p:cNvSpPr txBox="1"/>
          <p:nvPr/>
        </p:nvSpPr>
        <p:spPr>
          <a:xfrm>
            <a:off x="1944775" y="485875"/>
            <a:ext cx="5216100" cy="5811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4993"/>
                </a:solidFill>
                <a:latin typeface="Open Sans"/>
                <a:ea typeface="Open Sans"/>
                <a:cs typeface="Open Sans"/>
                <a:sym typeface="Open Sans"/>
              </a:rPr>
              <a:t>Kas ir atvērtās licences?</a:t>
            </a:r>
            <a:endParaRPr b="0" i="0" sz="1400" u="none" cap="none" strike="noStrike">
              <a:solidFill>
                <a:srgbClr val="000000"/>
              </a:solidFill>
              <a:latin typeface="Arial"/>
              <a:ea typeface="Arial"/>
              <a:cs typeface="Arial"/>
              <a:sym typeface="Arial"/>
            </a:endParaRPr>
          </a:p>
        </p:txBody>
      </p:sp>
      <p:sp>
        <p:nvSpPr>
          <p:cNvPr id="133" name="Google Shape;133;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34" name="Google Shape;134;p9"/>
          <p:cNvSpPr txBox="1"/>
          <p:nvPr/>
        </p:nvSpPr>
        <p:spPr>
          <a:xfrm>
            <a:off x="1944775" y="1365513"/>
            <a:ext cx="5106600" cy="1627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0" i="0" lang="en-GB" sz="1600" u="none" cap="none" strike="noStrike">
                <a:solidFill>
                  <a:srgbClr val="004993"/>
                </a:solidFill>
                <a:latin typeface="Open Sans"/>
                <a:ea typeface="Open Sans"/>
                <a:cs typeface="Open Sans"/>
                <a:sym typeface="Open Sans"/>
              </a:rPr>
              <a:t>“Open licences respect the intellectual property rights of the copyright owner and provide permissions granting the public the rights to access, re-use, re-purpose, adapt and redistribute educational materials.”</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600" u="none" cap="none" strike="noStrike">
              <a:solidFill>
                <a:srgbClr val="000000"/>
              </a:solidFill>
              <a:latin typeface="Arial"/>
              <a:ea typeface="Arial"/>
              <a:cs typeface="Arial"/>
              <a:sym typeface="Arial"/>
            </a:endParaRPr>
          </a:p>
        </p:txBody>
      </p:sp>
      <p:pic>
        <p:nvPicPr>
          <p:cNvPr id="135" name="Google Shape;135;p9"/>
          <p:cNvPicPr preferRelativeResize="0"/>
          <p:nvPr/>
        </p:nvPicPr>
        <p:blipFill rotWithShape="1">
          <a:blip r:embed="rId3">
            <a:alphaModFix/>
          </a:blip>
          <a:srcRect b="0" l="0" r="0" t="0"/>
          <a:stretch/>
        </p:blipFill>
        <p:spPr>
          <a:xfrm>
            <a:off x="257506" y="267025"/>
            <a:ext cx="1341996" cy="1018801"/>
          </a:xfrm>
          <a:prstGeom prst="rect">
            <a:avLst/>
          </a:prstGeom>
          <a:noFill/>
          <a:ln>
            <a:noFill/>
          </a:ln>
        </p:spPr>
      </p:pic>
      <p:sp>
        <p:nvSpPr>
          <p:cNvPr id="136" name="Google Shape;136;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chemeClr val="lt1"/>
                </a:solidFill>
                <a:latin typeface="Open Sans"/>
                <a:ea typeface="Open Sans"/>
                <a:cs typeface="Open Sans"/>
                <a:sym typeface="Open Sans"/>
              </a:rPr>
              <a:t>OER</a:t>
            </a:r>
            <a:endParaRPr b="1" i="0" sz="2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chemeClr val="lt1"/>
                </a:solidFill>
                <a:latin typeface="Open Sans"/>
                <a:ea typeface="Open Sans"/>
                <a:cs typeface="Open Sans"/>
                <a:sym typeface="Open Sans"/>
              </a:rPr>
              <a:t>BASIC</a:t>
            </a:r>
            <a:endParaRPr b="0" i="0" sz="1700" u="none" cap="none" strike="noStrike">
              <a:solidFill>
                <a:schemeClr val="lt1"/>
              </a:solidFill>
              <a:latin typeface="Open Sans"/>
              <a:ea typeface="Open Sans"/>
              <a:cs typeface="Open Sans"/>
              <a:sym typeface="Open Sans"/>
            </a:endParaRPr>
          </a:p>
        </p:txBody>
      </p:sp>
      <p:cxnSp>
        <p:nvCxnSpPr>
          <p:cNvPr id="137" name="Google Shape;137;p9"/>
          <p:cNvCxnSpPr/>
          <p:nvPr/>
        </p:nvCxnSpPr>
        <p:spPr>
          <a:xfrm>
            <a:off x="-500" y="3498175"/>
            <a:ext cx="7635300" cy="5400"/>
          </a:xfrm>
          <a:prstGeom prst="straightConnector1">
            <a:avLst/>
          </a:prstGeom>
          <a:noFill/>
          <a:ln cap="flat" cmpd="sng" w="9525">
            <a:solidFill>
              <a:srgbClr val="004993"/>
            </a:solidFill>
            <a:prstDash val="solid"/>
            <a:round/>
            <a:headEnd len="sm" w="sm" type="none"/>
            <a:tailEnd len="sm" w="sm" type="none"/>
          </a:ln>
        </p:spPr>
      </p:cxnSp>
      <p:pic>
        <p:nvPicPr>
          <p:cNvPr id="138" name="Google Shape;138;p9"/>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139" name="Google Shape;139;p9"/>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GB"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40" name="Google Shape;140;p9"/>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45BEDF"/>
                </a:solidFill>
                <a:latin typeface="Open Sans"/>
                <a:ea typeface="Open Sans"/>
                <a:cs typeface="Open Sans"/>
                <a:sym typeface="Open Sans"/>
              </a:rPr>
              <a:t> </a:t>
            </a:r>
            <a:endParaRPr b="0" i="0" sz="1500" u="none" cap="none" strike="noStrike">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